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Noto Sans"/>
      <p:regular r:id="rId43"/>
      <p:bold r:id="rId44"/>
      <p:italic r:id="rId45"/>
      <p:boldItalic r:id="rId46"/>
    </p:embeddedFont>
    <p:embeddedFont>
      <p:font typeface="Lato"/>
      <p:regular r:id="rId47"/>
      <p:bold r:id="rId48"/>
      <p:italic r:id="rId49"/>
      <p:boldItalic r:id="rId50"/>
    </p:embeddedFont>
    <p:embeddedFont>
      <p:font typeface="Helvetica Neue"/>
      <p:regular r:id="rId51"/>
      <p:bold r:id="rId52"/>
      <p:italic r:id="rId53"/>
      <p:boldItalic r:id="rId54"/>
    </p:embeddedFont>
    <p:embeddedFont>
      <p:font typeface="Overpass SemiBold"/>
      <p:regular r:id="rId55"/>
      <p:bold r:id="rId56"/>
      <p:italic r:id="rId57"/>
      <p:boldItalic r:id="rId58"/>
    </p:embeddedFont>
    <p:embeddedFont>
      <p:font typeface="Open Sans"/>
      <p:regular r:id="rId59"/>
      <p:bold r:id="rId60"/>
      <p:italic r:id="rId61"/>
      <p:boldItalic r:id="rId62"/>
    </p:embeddedFont>
    <p:embeddedFont>
      <p:font typeface="Century Gothic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NotoSans-bold.fntdata"/><Relationship Id="rId43" Type="http://schemas.openxmlformats.org/officeDocument/2006/relationships/font" Target="fonts/NotoSans-regular.fntdata"/><Relationship Id="rId46" Type="http://schemas.openxmlformats.org/officeDocument/2006/relationships/font" Target="fonts/NotoSans-boldItalic.fntdata"/><Relationship Id="rId45" Type="http://schemas.openxmlformats.org/officeDocument/2006/relationships/font" Target="fonts/Noto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.fntdata"/><Relationship Id="rId47" Type="http://schemas.openxmlformats.org/officeDocument/2006/relationships/font" Target="fonts/Lato-regular.fntdata"/><Relationship Id="rId49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boldItalic.fntdata"/><Relationship Id="rId61" Type="http://schemas.openxmlformats.org/officeDocument/2006/relationships/font" Target="fonts/OpenSans-italic.fntdata"/><Relationship Id="rId20" Type="http://schemas.openxmlformats.org/officeDocument/2006/relationships/slide" Target="slides/slide15.xml"/><Relationship Id="rId64" Type="http://schemas.openxmlformats.org/officeDocument/2006/relationships/font" Target="fonts/CenturyGothic-bold.fntdata"/><Relationship Id="rId63" Type="http://schemas.openxmlformats.org/officeDocument/2006/relationships/font" Target="fonts/CenturyGothic-regular.fntdata"/><Relationship Id="rId22" Type="http://schemas.openxmlformats.org/officeDocument/2006/relationships/slide" Target="slides/slide17.xml"/><Relationship Id="rId66" Type="http://schemas.openxmlformats.org/officeDocument/2006/relationships/font" Target="fonts/CenturyGothic-boldItalic.fntdata"/><Relationship Id="rId21" Type="http://schemas.openxmlformats.org/officeDocument/2006/relationships/slide" Target="slides/slide16.xml"/><Relationship Id="rId65" Type="http://schemas.openxmlformats.org/officeDocument/2006/relationships/font" Target="fonts/CenturyGothic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OpenSans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regular.fntdata"/><Relationship Id="rId50" Type="http://schemas.openxmlformats.org/officeDocument/2006/relationships/font" Target="fonts/Lato-boldItalic.fntdata"/><Relationship Id="rId53" Type="http://schemas.openxmlformats.org/officeDocument/2006/relationships/font" Target="fonts/HelveticaNeue-italic.fntdata"/><Relationship Id="rId52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55" Type="http://schemas.openxmlformats.org/officeDocument/2006/relationships/font" Target="fonts/OverpassSemiBold-regular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57" Type="http://schemas.openxmlformats.org/officeDocument/2006/relationships/font" Target="fonts/OverpassSemiBold-italic.fntdata"/><Relationship Id="rId12" Type="http://schemas.openxmlformats.org/officeDocument/2006/relationships/slide" Target="slides/slide7.xml"/><Relationship Id="rId56" Type="http://schemas.openxmlformats.org/officeDocument/2006/relationships/font" Target="fonts/OverpassSemiBold-bold.fntdata"/><Relationship Id="rId15" Type="http://schemas.openxmlformats.org/officeDocument/2006/relationships/slide" Target="slides/slide10.xml"/><Relationship Id="rId59" Type="http://schemas.openxmlformats.org/officeDocument/2006/relationships/font" Target="fonts/OpenSans-regular.fntdata"/><Relationship Id="rId14" Type="http://schemas.openxmlformats.org/officeDocument/2006/relationships/slide" Target="slides/slide9.xml"/><Relationship Id="rId58" Type="http://schemas.openxmlformats.org/officeDocument/2006/relationships/font" Target="fonts/OverpassSemiBold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24686d916e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24686d916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7c324742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67c324742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aca9dcc722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aca9dcc722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88a3473c6d_6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88a3473c6d_6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2d7b151e0f_28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2d7b151e0f_28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88a3473c6d_8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88a3473c6d_8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2d7b151e0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2d7b151e0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8d7aa87a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58d7aa87a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957c024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957c024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2957c0242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2957c0242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67c3247425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67c3247425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665da02838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665da02838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22 Premier Members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181 </a:t>
            </a:r>
            <a:r>
              <a:rPr lang="en"/>
              <a:t>Strategic Members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140 Community Organization Members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67c324742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67c324742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2769de16b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2769de16b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67c3247425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67c3247425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aca9dcc722_2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aca9dcc722_2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2d7b151e0f_1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2d7b151e0f_1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67c3247425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67c324742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88a3473c6d_26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88a3473c6d_2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2d4d3403cf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22d4d3403cf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12348d66e_6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12348d66e_6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b38b43e9f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b38b43e9f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3474a11d4_0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3474a11d4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b38b43e9f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b38b43e9f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b38b43e9f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b38b43e9f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88a3473c6d_2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88a3473c6d_2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88a3473c6d_26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88a3473c6d_26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732254800_1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1732254800_1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8c35c23d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58c35c23d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58c35c23d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58c35c23d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8c35c23dd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58c35c23dd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65da02838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65da02838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927c3420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927c3420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8c35c23d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8c35c23d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8c35c23d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8c35c23d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8c35c23d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8c35c23d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8c35c23d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8c35c23d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 showMasterSp="0">
  <p:cSld name="2_Title 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366824" y="4831055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6705600" y="4834417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366824" y="215153"/>
            <a:ext cx="80151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3350" lIns="67850" spcFirstLastPara="1" rIns="67850" wrap="square" tIns="33350">
            <a:norm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2800" u="none" cap="none" strike="noStrike">
                <a:solidFill>
                  <a:srgbClr val="27327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47604" y="228601"/>
            <a:ext cx="867796" cy="67556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66824" y="1034303"/>
            <a:ext cx="8472300" cy="3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17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erriweather Sans"/>
              <a:buChar char="-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30736"/>
            <a:ext cx="9144000" cy="480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2732" y="125093"/>
            <a:ext cx="1541268" cy="350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229499" y="792333"/>
            <a:ext cx="8605500" cy="3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229500" y="125093"/>
            <a:ext cx="74964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0" sz="1800">
                <a:solidFill>
                  <a:srgbClr val="02327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777602" y="47445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white">
  <p:cSld name="CUSTOM_4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1314450" y="709500"/>
            <a:ext cx="65151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1pPr>
            <a:lvl2pPr lvl="1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2pPr>
            <a:lvl3pPr lvl="2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3pPr>
            <a:lvl4pPr lvl="3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4pPr>
            <a:lvl5pPr lvl="4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5pPr>
            <a:lvl6pPr lvl="5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6pPr>
            <a:lvl7pPr lvl="6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7pPr>
            <a:lvl8pPr lvl="7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8pPr>
            <a:lvl9pPr lvl="8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000000"/>
                </a:solidFill>
              </a:defRPr>
            </a:lvl9pPr>
          </a:lstStyle>
          <a:p/>
        </p:txBody>
      </p:sp>
      <p:cxnSp>
        <p:nvCxnSpPr>
          <p:cNvPr id="64" name="Google Shape;64;p15"/>
          <p:cNvCxnSpPr/>
          <p:nvPr/>
        </p:nvCxnSpPr>
        <p:spPr>
          <a:xfrm rot="10800000">
            <a:off x="335831" y="150"/>
            <a:ext cx="0" cy="6648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335831" y="41581"/>
            <a:ext cx="38616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329175" spcFirstLastPara="1" rIns="68575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  <a:defRPr sz="700">
                <a:solidFill>
                  <a:srgbClr val="EE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/>
        </p:txBody>
      </p:sp>
      <p:cxnSp>
        <p:nvCxnSpPr>
          <p:cNvPr id="66" name="Google Shape;66;p15"/>
          <p:cNvCxnSpPr/>
          <p:nvPr/>
        </p:nvCxnSpPr>
        <p:spPr>
          <a:xfrm rot="10800000">
            <a:off x="335825" y="4801200"/>
            <a:ext cx="0" cy="342300"/>
          </a:xfrm>
          <a:prstGeom prst="straightConnector1">
            <a:avLst/>
          </a:prstGeom>
          <a:noFill/>
          <a:ln cap="flat" cmpd="sng" w="9525">
            <a:solidFill>
              <a:srgbClr val="EE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1481" y="4627167"/>
            <a:ext cx="548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Overpass SemiBold"/>
                <a:ea typeface="Overpass SemiBold"/>
                <a:cs typeface="Overpass SemiBold"/>
                <a:sym typeface="Overpass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 b="317" l="0" r="0" t="327"/>
          <a:stretch/>
        </p:blipFill>
        <p:spPr>
          <a:xfrm>
            <a:off x="8033459" y="4734938"/>
            <a:ext cx="731888" cy="17109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2" type="subTitle"/>
          </p:nvPr>
        </p:nvSpPr>
        <p:spPr>
          <a:xfrm>
            <a:off x="663788" y="4627163"/>
            <a:ext cx="6887400" cy="42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500">
                <a:solidFill>
                  <a:srgbClr val="4D4D4F"/>
                </a:solidFill>
              </a:defRPr>
            </a:lvl1pPr>
            <a:lvl2pPr lvl="1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2pPr>
            <a:lvl3pPr lvl="2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3pPr>
            <a:lvl4pPr lvl="3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4pPr>
            <a:lvl5pPr lvl="4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5pPr>
            <a:lvl6pPr lvl="5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6pPr>
            <a:lvl7pPr lvl="6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7pPr>
            <a:lvl8pPr lvl="7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8pPr>
            <a:lvl9pPr lvl="8" rtl="0" algn="l">
              <a:lnSpc>
                <a:spcPct val="142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500">
                <a:solidFill>
                  <a:srgbClr val="4D4D4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hyperlink" Target="mailto:qiuji@iscas.ac.cn" TargetMode="External"/><Relationship Id="rId10" Type="http://schemas.openxmlformats.org/officeDocument/2006/relationships/hyperlink" Target="mailto:dfustini@baylibre.com" TargetMode="External"/><Relationship Id="rId13" Type="http://schemas.openxmlformats.org/officeDocument/2006/relationships/hyperlink" Target="mailto:tekkamanninja@gmail.com" TargetMode="External"/><Relationship Id="rId12" Type="http://schemas.openxmlformats.org/officeDocument/2006/relationships/hyperlink" Target="mailto:lazyparser@gmail.com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community.riscv.org/events/details/risc-v-international-risc-v-open-hours-presents-risc-v-open-hours-36/" TargetMode="External"/><Relationship Id="rId9" Type="http://schemas.openxmlformats.org/officeDocument/2006/relationships/hyperlink" Target="mailto:akira.tsukamoto@gmail.com" TargetMode="External"/><Relationship Id="rId5" Type="http://schemas.openxmlformats.org/officeDocument/2006/relationships/hyperlink" Target="https://community.riscv.org/events/details/risc-v-international-risc-v-open-hours-presents-risc-v-open-hours-36/" TargetMode="External"/><Relationship Id="rId6" Type="http://schemas.openxmlformats.org/officeDocument/2006/relationships/hyperlink" Target="https://www.youtube.com/@RISCVInternational/videos" TargetMode="External"/><Relationship Id="rId7" Type="http://schemas.openxmlformats.org/officeDocument/2006/relationships/hyperlink" Target="https://community.riscv.org/risc-v-open-hours/" TargetMode="External"/><Relationship Id="rId8" Type="http://schemas.openxmlformats.org/officeDocument/2006/relationships/hyperlink" Target="https://riscv.org/ambassadors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github.com/isrc-cas/tarsier-monthly/blob/main/009-20230701.md#aosp" TargetMode="External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presentation/d/1R9y4EmKi7BrHVLXCy0MaFlszQMJzByKblK3wlZ3Mo6Q/edit?usp=sharing" TargetMode="External"/><Relationship Id="rId10" Type="http://schemas.openxmlformats.org/officeDocument/2006/relationships/hyperlink" Target="https://github.com/openhwgroup/cv32e40p/blob/dev/docs/source/instruction_set_extensions.rst" TargetMode="External"/><Relationship Id="rId12" Type="http://schemas.openxmlformats.org/officeDocument/2006/relationships/hyperlink" Target="https://docs.google.com/presentation/d/1vMQR-EpE-cvJl8CW4-zzCIfOvWwPZrCYo2avfi_nBSk/edit#slide=id.g22b1342c0fa_0_16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cc.gnu.org/git/?p=gcc.git;a=commit;h=71ea7a3030590567938a3884583f7c0dd885f50c" TargetMode="External"/><Relationship Id="rId4" Type="http://schemas.openxmlformats.org/officeDocument/2006/relationships/hyperlink" Target="https://sourceware.org/git/?p=binutils-gdb.git;a=commitdiff;h=ec2260af61501798d00e41c3180c63d25b11439c;hp=20ef84ed2abb990da08d90e1c978f96d29f40606" TargetMode="External"/><Relationship Id="rId9" Type="http://schemas.openxmlformats.org/officeDocument/2006/relationships/hyperlink" Target="https://sourceware.org/pipermail/binutils/2023-July/128340.html" TargetMode="External"/><Relationship Id="rId5" Type="http://schemas.openxmlformats.org/officeDocument/2006/relationships/hyperlink" Target="https://github.com/riscv-non-isa/riscv-elf-psabi-doc/pull/385" TargetMode="External"/><Relationship Id="rId6" Type="http://schemas.openxmlformats.org/officeDocument/2006/relationships/hyperlink" Target="https://github.com/riscv-non-isa/riscv-toolchain-conventions/pull/36" TargetMode="External"/><Relationship Id="rId7" Type="http://schemas.openxmlformats.org/officeDocument/2006/relationships/hyperlink" Target="https://gcc.gnu.org/git/?p=gcc.git&amp;a=search&amp;h=HEAD&amp;st=commit&amp;s=autovec" TargetMode="External"/><Relationship Id="rId8" Type="http://schemas.openxmlformats.org/officeDocument/2006/relationships/hyperlink" Target="https://gcc.gnu.org/git/?p=gcc.git;a=commit;h=7c521f6751e47d9dfaca2c8288c65f94e2f54d3d" TargetMode="Externa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hyperlink" Target="https://patchwork.kernel.org/project/linux-riscv/patch/20230711062202.3542367-1-CoelacanthusHex@gmail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github.com/felixonmars/archriscv-packages" TargetMode="External"/><Relationship Id="rId4" Type="http://schemas.openxmlformats.org/officeDocument/2006/relationships/hyperlink" Target="http://riscv.or.jp/wp-content/uploads/Arch-Linux-RISC-V.pdf" TargetMode="External"/><Relationship Id="rId9" Type="http://schemas.openxmlformats.org/officeDocument/2006/relationships/hyperlink" Target="https://github.com/systemd/systemd/pull/28307" TargetMode="External"/><Relationship Id="rId5" Type="http://schemas.openxmlformats.org/officeDocument/2006/relationships/hyperlink" Target="https://riscv.or.jp/wp-content/uploads/An-Introduction-to-the-Arch-Linux-RISC-V-Port-and-Related-Works.pdf" TargetMode="External"/><Relationship Id="rId6" Type="http://schemas.openxmlformats.org/officeDocument/2006/relationships/hyperlink" Target="https://github.com/felixonmars/archriscv-packages/pull/2770" TargetMode="External"/><Relationship Id="rId7" Type="http://schemas.openxmlformats.org/officeDocument/2006/relationships/hyperlink" Target="https://github.com/kxxt/archriscv-packages/tree/electron22" TargetMode="External"/><Relationship Id="rId8" Type="http://schemas.openxmlformats.org/officeDocument/2006/relationships/hyperlink" Target="https://github.com/felixonmars/archriscv-packages/pull/2791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ci.debian.net/user/britney/jobs?package=&amp;trigger=&amp;suite%5B%5D=unstable&amp;arch%5B%5D=riscv64&amp;page=2&amp;page=1" TargetMode="External"/><Relationship Id="rId4" Type="http://schemas.openxmlformats.org/officeDocument/2006/relationships/hyperlink" Target="https://bugs.debian.org/cgi-bin/bugreport.cgi?bug=1012218#35" TargetMode="External"/><Relationship Id="rId9" Type="http://schemas.openxmlformats.org/officeDocument/2006/relationships/hyperlink" Target="https://github.com/yuzibo/riscv32/wiki" TargetMode="External"/><Relationship Id="rId5" Type="http://schemas.openxmlformats.org/officeDocument/2006/relationships/hyperlink" Target="https://tracker.debian.org/news/1443620/accepted-firefox-11502-1-source-into-unstable/" TargetMode="External"/><Relationship Id="rId6" Type="http://schemas.openxmlformats.org/officeDocument/2006/relationships/hyperlink" Target="https://bugs.debian.org/cgi-bin/bugreport.cgi?bug=1012218#35" TargetMode="External"/><Relationship Id="rId7" Type="http://schemas.openxmlformats.org/officeDocument/2006/relationships/hyperlink" Target="https://bugs.debian.org/cgi-bin/bugreport.cgi?bug=1040217" TargetMode="External"/><Relationship Id="rId8" Type="http://schemas.openxmlformats.org/officeDocument/2006/relationships/hyperlink" Target="https://salsa.debian.org/kernel-team/linux/-/merge_requests/755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itee.com/openeuler-risc-v/kernel/pulls/8" TargetMode="External"/><Relationship Id="rId4" Type="http://schemas.openxmlformats.org/officeDocument/2006/relationships/hyperlink" Target="https://gitee.com/src-openeuler/crash/pulls/82" TargetMode="External"/><Relationship Id="rId5" Type="http://schemas.openxmlformats.org/officeDocument/2006/relationships/hyperlink" Target="https://gitee.com/src-openeuler/ceph/pulls/195" TargetMode="External"/><Relationship Id="rId6" Type="http://schemas.openxmlformats.org/officeDocument/2006/relationships/hyperlink" Target="https://gitee.com/src-openeuler/openblas/pulls/43" TargetMode="External"/><Relationship Id="rId7" Type="http://schemas.openxmlformats.org/officeDocument/2006/relationships/hyperlink" Target="https://gitee.com/src-openeuler/libjpeg-turbo/pulls/34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gitee.com/openeuler-risc-v/gcc/pulls/1" TargetMode="External"/><Relationship Id="rId4" Type="http://schemas.openxmlformats.org/officeDocument/2006/relationships/hyperlink" Target="https://gitee.com/src-openeuler/mesa/pulls/27" TargetMode="External"/><Relationship Id="rId5" Type="http://schemas.openxmlformats.org/officeDocument/2006/relationships/hyperlink" Target="https://gitee.com/src-openeuler/nodejs/pulls/117" TargetMode="External"/><Relationship Id="rId6" Type="http://schemas.openxmlformats.org/officeDocument/2006/relationships/hyperlink" Target="https://gitee.com/src-openeuler/rust/pulls/88" TargetMode="External"/><Relationship Id="rId7" Type="http://schemas.openxmlformats.org/officeDocument/2006/relationships/hyperlink" Target="https://gitee.com/src-openeuler/bazel/pulls/22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crowdsupply.com/milkv/milk-v-pioneer" TargetMode="External"/><Relationship Id="rId4" Type="http://schemas.openxmlformats.org/officeDocument/2006/relationships/hyperlink" Target="https://fedoraproject.org/wiki/Architectures/RISC-V/T-Head" TargetMode="External"/><Relationship Id="rId5" Type="http://schemas.openxmlformats.org/officeDocument/2006/relationships/hyperlink" Target="https://hub.docker.com/r/imbearchild/fedora-rv64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github.com/U2FsdGVkX1/Fedora_bootstrap" TargetMode="External"/><Relationship Id="rId4" Type="http://schemas.openxmlformats.org/officeDocument/2006/relationships/hyperlink" Target="https://github.com/fedora-riscv/bootstrap" TargetMode="External"/><Relationship Id="rId5" Type="http://schemas.openxmlformats.org/officeDocument/2006/relationships/hyperlink" Target="https://github.com/fedora-riscv/srpm-get" TargetMode="External"/><Relationship Id="rId6" Type="http://schemas.openxmlformats.org/officeDocument/2006/relationships/hyperlink" Target="https://github.com/fedora-riscv/bootstrap-development-log" TargetMode="External"/><Relationship Id="rId7" Type="http://schemas.openxmlformats.org/officeDocument/2006/relationships/hyperlink" Target="https://github.com/fedora-riscv/rpmbuild-fedora-lo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reviews.llvm.org/D154726" TargetMode="External"/><Relationship Id="rId4" Type="http://schemas.openxmlformats.org/officeDocument/2006/relationships/hyperlink" Target="https://reviews.llvm.org/D153945" TargetMode="External"/><Relationship Id="rId5" Type="http://schemas.openxmlformats.org/officeDocument/2006/relationships/hyperlink" Target="https://reviews.llvm.org/D153717" TargetMode="External"/><Relationship Id="rId6" Type="http://schemas.openxmlformats.org/officeDocument/2006/relationships/hyperlink" Target="https://reviews.llvm.org/D153400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riscv.org/" TargetMode="External"/><Relationship Id="rId4" Type="http://schemas.openxmlformats.org/officeDocument/2006/relationships/hyperlink" Target="https://riscv.org/about/" TargetMode="External"/><Relationship Id="rId9" Type="http://schemas.openxmlformats.org/officeDocument/2006/relationships/hyperlink" Target="https://calendar.google.com/calendar/embed?src=tech.meetings%40riscv.org" TargetMode="External"/><Relationship Id="rId5" Type="http://schemas.openxmlformats.org/officeDocument/2006/relationships/hyperlink" Target="https://riscv.org/membership/" TargetMode="External"/><Relationship Id="rId6" Type="http://schemas.openxmlformats.org/officeDocument/2006/relationships/hyperlink" Target="https://wiki.riscv.org/display/TECH/Technical+Overview" TargetMode="External"/><Relationship Id="rId7" Type="http://schemas.openxmlformats.org/officeDocument/2006/relationships/hyperlink" Target="https://lists.riscv.org/g/main" TargetMode="External"/><Relationship Id="rId8" Type="http://schemas.openxmlformats.org/officeDocument/2006/relationships/hyperlink" Target="https://lists.riscv.org/g/main/subgroups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lists.gnu.org/archive/html/qemu-riscv/2023-06/msg00377.html" TargetMode="External"/><Relationship Id="rId4" Type="http://schemas.openxmlformats.org/officeDocument/2006/relationships/hyperlink" Target="https://lists.gnu.org/archive/html/qemu-riscv/2023-06/msg00730.html" TargetMode="External"/><Relationship Id="rId5" Type="http://schemas.openxmlformats.org/officeDocument/2006/relationships/hyperlink" Target="https://github.com/plctlab/plct-qemu/tree/plct-riscv-backend-rvv" TargetMode="External"/><Relationship Id="rId6" Type="http://schemas.openxmlformats.org/officeDocument/2006/relationships/hyperlink" Target="https://github.com/riscv-software-src/riscv-isa-sim/pull/1372" TargetMode="External"/><Relationship Id="rId7" Type="http://schemas.openxmlformats.org/officeDocument/2006/relationships/hyperlink" Target="https://github.com/riscv-software-src/riscv-isa-sim/pull/1403" TargetMode="External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hyperlink" Target="https://chromium-review.googlesource.com/c/v8/v8/+/4630556" TargetMode="External"/><Relationship Id="rId10" Type="http://schemas.openxmlformats.org/officeDocument/2006/relationships/hyperlink" Target="https://chromium-review.googlesource.com/c/v8/v8/+/4624977" TargetMode="External"/><Relationship Id="rId12" Type="http://schemas.openxmlformats.org/officeDocument/2006/relationships/hyperlink" Target="https://chromium-review.googlesource.com/c/v8/v8/+/4653674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hromium-review.googlesource.com/c/v8/v8/+/4576325" TargetMode="External"/><Relationship Id="rId4" Type="http://schemas.openxmlformats.org/officeDocument/2006/relationships/hyperlink" Target="https://chromium-review.googlesource.com/c/v8/v8/+/4593016" TargetMode="External"/><Relationship Id="rId9" Type="http://schemas.openxmlformats.org/officeDocument/2006/relationships/hyperlink" Target="https://chromium-review.googlesource.com/c/v8/v8/+/4612048" TargetMode="External"/><Relationship Id="rId5" Type="http://schemas.openxmlformats.org/officeDocument/2006/relationships/hyperlink" Target="https://chromium-review.googlesource.com/c/v8/v8/+/4583609" TargetMode="External"/><Relationship Id="rId6" Type="http://schemas.openxmlformats.org/officeDocument/2006/relationships/hyperlink" Target="https://chromium-review.googlesource.com/c/v8/v8/+/4596402" TargetMode="External"/><Relationship Id="rId7" Type="http://schemas.openxmlformats.org/officeDocument/2006/relationships/hyperlink" Target="https://chromium-review.googlesource.com/c/v8/v8/+/4606688" TargetMode="External"/><Relationship Id="rId8" Type="http://schemas.openxmlformats.org/officeDocument/2006/relationships/hyperlink" Target="https://chromium-review.googlesource.com/c/v8/v8/+/4608527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20" Type="http://schemas.openxmlformats.org/officeDocument/2006/relationships/hyperlink" Target="https://github.com/openjdk/jdk/pull/13345" TargetMode="External"/><Relationship Id="rId22" Type="http://schemas.openxmlformats.org/officeDocument/2006/relationships/hyperlink" Target="https://github.com/openjdk/riscv-port-jdk17u/pull/34" TargetMode="External"/><Relationship Id="rId21" Type="http://schemas.openxmlformats.org/officeDocument/2006/relationships/hyperlink" Target="https://github.com/openjdk/riscv-port-jdk17u/pull/33" TargetMode="External"/><Relationship Id="rId24" Type="http://schemas.openxmlformats.org/officeDocument/2006/relationships/hyperlink" Target="https://github.com/openjdk/riscv-port-jdk17u/pull/36" TargetMode="External"/><Relationship Id="rId23" Type="http://schemas.openxmlformats.org/officeDocument/2006/relationships/hyperlink" Target="https://github.com/openjdk/riscv-port-jdk17u/pull/35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ithub.com/openjdk/jdk/pull/11996" TargetMode="External"/><Relationship Id="rId4" Type="http://schemas.openxmlformats.org/officeDocument/2006/relationships/hyperlink" Target="https://github.com/openjdk/jdk/pull/13794" TargetMode="External"/><Relationship Id="rId9" Type="http://schemas.openxmlformats.org/officeDocument/2006/relationships/hyperlink" Target="https://github.com/openjdk/jdk/pull/13800" TargetMode="External"/><Relationship Id="rId26" Type="http://schemas.openxmlformats.org/officeDocument/2006/relationships/hyperlink" Target="https://github.com/openjdk/riscv-port-jdk17u/pull/38" TargetMode="External"/><Relationship Id="rId25" Type="http://schemas.openxmlformats.org/officeDocument/2006/relationships/hyperlink" Target="https://github.com/openjdk/riscv-port-jdk17u/pull/37" TargetMode="External"/><Relationship Id="rId28" Type="http://schemas.openxmlformats.org/officeDocument/2006/relationships/hyperlink" Target="https://github.com/openjdk/riscv-port-jdk17u/pull/40" TargetMode="External"/><Relationship Id="rId27" Type="http://schemas.openxmlformats.org/officeDocument/2006/relationships/hyperlink" Target="https://github.com/openjdk/riscv-port-jdk17u/pull/39" TargetMode="External"/><Relationship Id="rId5" Type="http://schemas.openxmlformats.org/officeDocument/2006/relationships/hyperlink" Target="https://github.com/openjdk/jdk/pull/13771" TargetMode="External"/><Relationship Id="rId6" Type="http://schemas.openxmlformats.org/officeDocument/2006/relationships/hyperlink" Target="https://github.com/openjdk/jdk/pull/13645" TargetMode="External"/><Relationship Id="rId29" Type="http://schemas.openxmlformats.org/officeDocument/2006/relationships/hyperlink" Target="https://github.com/openjdk/riscv-port-jdk17u/pull/41" TargetMode="External"/><Relationship Id="rId7" Type="http://schemas.openxmlformats.org/officeDocument/2006/relationships/hyperlink" Target="https://github.com/openjdk/jdk/pull/13684" TargetMode="External"/><Relationship Id="rId8" Type="http://schemas.openxmlformats.org/officeDocument/2006/relationships/hyperlink" Target="https://github.com/openjdk/jdk/pull/13739" TargetMode="External"/><Relationship Id="rId31" Type="http://schemas.openxmlformats.org/officeDocument/2006/relationships/hyperlink" Target="https://github.com/openjdk/riscv-port-jdk17u/pull/43" TargetMode="External"/><Relationship Id="rId30" Type="http://schemas.openxmlformats.org/officeDocument/2006/relationships/hyperlink" Target="https://github.com/openjdk/riscv-port-jdk17u/pull/42" TargetMode="External"/><Relationship Id="rId11" Type="http://schemas.openxmlformats.org/officeDocument/2006/relationships/hyperlink" Target="https://github.com/openjdk/jdk/pull/13881" TargetMode="External"/><Relationship Id="rId10" Type="http://schemas.openxmlformats.org/officeDocument/2006/relationships/hyperlink" Target="https://github.com/openjdk/jdk/pull/13862" TargetMode="External"/><Relationship Id="rId32" Type="http://schemas.openxmlformats.org/officeDocument/2006/relationships/hyperlink" Target="https://github.com/openjdk/riscv-port-jdk17u/pull/44" TargetMode="External"/><Relationship Id="rId13" Type="http://schemas.openxmlformats.org/officeDocument/2006/relationships/hyperlink" Target="https://github.com/openjdk/jdk/pull/13245" TargetMode="External"/><Relationship Id="rId12" Type="http://schemas.openxmlformats.org/officeDocument/2006/relationships/hyperlink" Target="https://github.com/openjdk/jdk/pull/12682" TargetMode="External"/><Relationship Id="rId15" Type="http://schemas.openxmlformats.org/officeDocument/2006/relationships/hyperlink" Target="https://github.com/openjdk/jdk/pull/13079" TargetMode="External"/><Relationship Id="rId14" Type="http://schemas.openxmlformats.org/officeDocument/2006/relationships/hyperlink" Target="https://github.com/openjdk/jdk/pull/13244" TargetMode="External"/><Relationship Id="rId17" Type="http://schemas.openxmlformats.org/officeDocument/2006/relationships/hyperlink" Target="https://github.com/openjdk/jdk/pull/13477" TargetMode="External"/><Relationship Id="rId16" Type="http://schemas.openxmlformats.org/officeDocument/2006/relationships/hyperlink" Target="https://github.com/openjdk/jdk/pull/13368" TargetMode="External"/><Relationship Id="rId19" Type="http://schemas.openxmlformats.org/officeDocument/2006/relationships/hyperlink" Target="https://github.com/openjdk/jdk/pull/13227" TargetMode="External"/><Relationship Id="rId18" Type="http://schemas.openxmlformats.org/officeDocument/2006/relationships/hyperlink" Target="https://github.com/openjdk/jdk/pull/12706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amd.com/ja/graphics/servers-solutions-rocm" TargetMode="External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plctlab.github.io/PLCT-Roadmap-2022.en.html" TargetMode="External"/><Relationship Id="rId4" Type="http://schemas.openxmlformats.org/officeDocument/2006/relationships/hyperlink" Target="https://riscv.org/events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events.linuxfoundation.org/riscv-summit/" TargetMode="External"/><Relationship Id="rId4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pine64.org/2022/06/28/june-update-who-likes-risc-v/" TargetMode="External"/><Relationship Id="rId4" Type="http://schemas.openxmlformats.org/officeDocument/2006/relationships/hyperlink" Target="https://xcalibyte.com/roma-preorder/" TargetMode="External"/><Relationship Id="rId9" Type="http://schemas.openxmlformats.org/officeDocument/2006/relationships/hyperlink" Target="https://t.me/joinchat/551j3yJa09owZTA1" TargetMode="External"/><Relationship Id="rId5" Type="http://schemas.openxmlformats.org/officeDocument/2006/relationships/hyperlink" Target="https://mntre.com/" TargetMode="External"/><Relationship Id="rId6" Type="http://schemas.openxmlformats.org/officeDocument/2006/relationships/hyperlink" Target="https://doc.rust-lang.org/beta/rustc/platform-support.html#tier-2-with-host-tools" TargetMode="External"/><Relationship Id="rId7" Type="http://schemas.openxmlformats.org/officeDocument/2006/relationships/hyperlink" Target="https://twitter.com/orangecms?lang=en" TargetMode="External"/><Relationship Id="rId8" Type="http://schemas.openxmlformats.org/officeDocument/2006/relationships/hyperlink" Target="https://github.com/rustsbi" TargetMode="External"/><Relationship Id="rId11" Type="http://schemas.openxmlformats.org/officeDocument/2006/relationships/hyperlink" Target="https://riscv.org/exchange/?_sft_exchange_category=software&amp;_sfm_exchange_software_type=Debugging-%2C-IDEs%20and%20SDKs" TargetMode="External"/><Relationship Id="rId10" Type="http://schemas.openxmlformats.org/officeDocument/2006/relationships/hyperlink" Target="https://docs.microsoft.com/en-us/windows/win32/debug/pe-format" TargetMode="External"/><Relationship Id="rId13" Type="http://schemas.openxmlformats.org/officeDocument/2006/relationships/hyperlink" Target="https://github.com/carlosedp/riscv-bringup" TargetMode="External"/><Relationship Id="rId12" Type="http://schemas.openxmlformats.org/officeDocument/2006/relationships/hyperlink" Target="https://lists.riscv.org/g/tech-toolchain-runtime" TargetMode="External"/><Relationship Id="rId14" Type="http://schemas.openxmlformats.org/officeDocument/2006/relationships/hyperlink" Target="https://gist.github.com/pdp7/b2625d156f99df4dfa0c8e05c75a05c5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calendar.google.com/calendar/u/0/embed?src=tech.meetings@riscv.org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lpc.events/event/16/sessions/145/#20220913" TargetMode="External"/><Relationship Id="rId4" Type="http://schemas.openxmlformats.org/officeDocument/2006/relationships/hyperlink" Target="https://www.youtube.com/watch?v=QSymr5Wftr8" TargetMode="External"/><Relationship Id="rId5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cs.google.com/presentation/d/1A0A6DnGyXR_MPpeg7QunQbv_yePPqid_uRswQe8Sj8M/edit?usp=sharing" TargetMode="External"/><Relationship Id="rId4" Type="http://schemas.openxmlformats.org/officeDocument/2006/relationships/hyperlink" Target="https://docs.google.com/presentation/d/1neR_1Gi5ef3ZGR0FtVfCqcqDK8y9a0suEHhAf6y8lF0/edit?usp=sharing" TargetMode="External"/><Relationship Id="rId5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space.bilibili.com/1121469705" TargetMode="External"/><Relationship Id="rId4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ithub.com/felixonmars/archriscv-packages/pull/1444" TargetMode="External"/><Relationship Id="rId4" Type="http://schemas.openxmlformats.org/officeDocument/2006/relationships/hyperlink" Target="https://lists.debian.org/debian-riscv/2022/11/msg00011.html" TargetMode="External"/><Relationship Id="rId5" Type="http://schemas.openxmlformats.org/officeDocument/2006/relationships/hyperlink" Target="https://en.opensuse.org/openSUSE:RISC-V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riscv.or.jp/en/risc-v-day-tokyo-2023-summer-en/" TargetMode="External"/><Relationship Id="rId4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github.com/plctlab/riscv-lab-access/pulls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github.com/plctlab/riscv-lab-access/pulls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riscv.org/risc-v-developer-boards/" TargetMode="External"/><Relationship Id="rId4" Type="http://schemas.openxmlformats.org/officeDocument/2006/relationships/hyperlink" Target="https://riscv.org/blog/2022/10/announcing-risc-v-internationals-expanded-developer-boards-program-heres-how-to-participate-risc-v-international/" TargetMode="External"/><Relationship Id="rId5" Type="http://schemas.openxmlformats.org/officeDocument/2006/relationships/hyperlink" Target="https://riscv.org/risc-v-developer-boards/details/" TargetMode="External"/><Relationship Id="rId6" Type="http://schemas.openxmlformats.org/officeDocument/2006/relationships/hyperlink" Target="https://riscv.org/membership/" TargetMode="External"/><Relationship Id="rId7" Type="http://schemas.openxmlformats.org/officeDocument/2006/relationships/hyperlink" Target="https://riscv.org/membership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beaglev.org/blog/2023-07-12-beaglev-ahead-announcement" TargetMode="External"/><Relationship Id="rId4" Type="http://schemas.openxmlformats.org/officeDocument/2006/relationships/hyperlink" Target="https://beaglev.org/blog/2023-07-12-beaglev-ahead-announcement" TargetMode="External"/><Relationship Id="rId9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hyperlink" Target="https://beaglev-ahead.beagleboard.io/docs/latest/index.html" TargetMode="External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20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rowdsupply.com/milkv/milk-v-pioneer" TargetMode="External"/><Relationship Id="rId4" Type="http://schemas.openxmlformats.org/officeDocument/2006/relationships/hyperlink" Target="https://hub.docker.com/r/imbearchild/fedora-rv64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hyperlink" Target="https://src.fedoraproject.org/rpms/annobin/pull-request/33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fedora-riscv/bootstrap" TargetMode="External"/><Relationship Id="rId4" Type="http://schemas.openxmlformats.org/officeDocument/2006/relationships/hyperlink" Target="https://github.com/fedora-riscv/srpm-get" TargetMode="External"/><Relationship Id="rId9" Type="http://schemas.openxmlformats.org/officeDocument/2006/relationships/hyperlink" Target="https://src.fedoraproject.org/rpms/gmp/pull-request/6" TargetMode="External"/><Relationship Id="rId5" Type="http://schemas.openxmlformats.org/officeDocument/2006/relationships/hyperlink" Target="https://github.com/fedora-riscv/rpm-builder" TargetMode="External"/><Relationship Id="rId6" Type="http://schemas.openxmlformats.org/officeDocument/2006/relationships/hyperlink" Target="https://github.com/fedora-riscv/bootstrap-development-log" TargetMode="External"/><Relationship Id="rId7" Type="http://schemas.openxmlformats.org/officeDocument/2006/relationships/hyperlink" Target="https://github.com/fedora-riscv/rpmbuild-fedora-log" TargetMode="External"/><Relationship Id="rId8" Type="http://schemas.openxmlformats.org/officeDocument/2006/relationships/hyperlink" Target="https://github.com/rpm-software-management/rpm/pull/25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525" y="321750"/>
            <a:ext cx="3156776" cy="6959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420" u="sng">
                <a:solidFill>
                  <a:schemeClr val="hlink"/>
                </a:solidFill>
                <a:hlinkClick r:id="rId4"/>
              </a:rPr>
              <a:t>RISC-V Open Hours (2023-July-13)</a:t>
            </a:r>
            <a:endParaRPr b="1" sz="2420"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07657" y="1220494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RISC-V Open Hours?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Bi-weekly meetup to provide the opportunity for the community to interact in real-time, with a particular focus on RISC-V support in open source software projects and RISC-V dev boards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Call for participation is open!  No prepared talk or slides required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Today: </a:t>
            </a:r>
            <a:r>
              <a:rPr lang="en" u="sng">
                <a:solidFill>
                  <a:schemeClr val="hlink"/>
                </a:solidFill>
                <a:hlinkClick r:id="rId5"/>
              </a:rPr>
              <a:t>Thursday, July 13, 2023, 10:00 – 11:00 AM GMT+8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https://www.youtube.com/@RISCVInternational/videos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Next open hours:  </a:t>
            </a:r>
            <a:r>
              <a:rPr lang="en" u="sng">
                <a:solidFill>
                  <a:schemeClr val="hlink"/>
                </a:solidFill>
                <a:hlinkClick r:id="rId7"/>
              </a:rPr>
              <a:t>July 26, 2023 at 11:00 PM GMT+8</a:t>
            </a:r>
            <a:r>
              <a:rPr lang="en"/>
              <a:t>.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RISC-V Ambassadors</a:t>
            </a:r>
            <a:r>
              <a:rPr lang="en"/>
              <a:t> in attendance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 </a:t>
            </a:r>
            <a:r>
              <a:rPr lang="en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Akira</a:t>
            </a:r>
            <a:r>
              <a:rPr lang="en">
                <a:solidFill>
                  <a:schemeClr val="accent5"/>
                </a:solidFill>
              </a:rPr>
              <a:t>, </a:t>
            </a:r>
            <a:r>
              <a:rPr lang="en" u="sng">
                <a:solidFill>
                  <a:srgbClr val="B7B7B7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Drew Fustini</a:t>
            </a:r>
            <a:r>
              <a:rPr lang="en"/>
              <a:t>, </a:t>
            </a:r>
            <a:r>
              <a:rPr lang="en" u="sng">
                <a:solidFill>
                  <a:schemeClr val="hlink"/>
                </a:solidFill>
                <a:hlinkClick r:id="rId11"/>
              </a:rPr>
              <a:t>Ji Qiu</a:t>
            </a:r>
            <a:r>
              <a:rPr lang="en"/>
              <a:t>,</a:t>
            </a:r>
            <a:r>
              <a:rPr lang="en" u="sng">
                <a:solidFill>
                  <a:schemeClr val="accent5"/>
                </a:solidFill>
              </a:rPr>
              <a:t> </a:t>
            </a:r>
            <a:r>
              <a:rPr lang="en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Wei Wu</a:t>
            </a:r>
            <a:r>
              <a:rPr lang="en"/>
              <a:t>, </a:t>
            </a:r>
            <a:r>
              <a:rPr lang="en" u="sng">
                <a:solidFill>
                  <a:schemeClr val="accent5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Wei Fu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1588150" y="0"/>
            <a:ext cx="6159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Please request edit to make additions or corrections.</a:t>
            </a:r>
            <a:endParaRPr i="1" sz="1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AOSP for RISC-V (Chen Wang)</a:t>
            </a:r>
            <a:endParaRPr/>
          </a:p>
        </p:txBody>
      </p:sp>
      <p:sp>
        <p:nvSpPr>
          <p:cNvPr id="158" name="Google Shape;158;p25"/>
          <p:cNvSpPr txBox="1"/>
          <p:nvPr/>
        </p:nvSpPr>
        <p:spPr>
          <a:xfrm>
            <a:off x="605950" y="793475"/>
            <a:ext cx="7896000" cy="3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14300" spcFirstLastPara="1" rIns="91425" wrap="square" tIns="91425">
            <a:noAutofit/>
          </a:bodyPr>
          <a:lstStyle/>
          <a:p>
            <a:pPr indent="-327025" lvl="0" marL="45720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Google upstream work，major progress since last meeting：</a:t>
            </a:r>
            <a:endParaRPr sz="1550">
              <a:solidFill>
                <a:schemeClr val="dk1"/>
              </a:solidFill>
            </a:endParaRPr>
          </a:p>
          <a:p>
            <a:pPr indent="-327025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The Android build system has added support for Zbb/Zba/Zbs, "-march=rv64gc_zba_zbb_zbs", the test results seem to have no effect on the original system.</a:t>
            </a:r>
            <a:endParaRPr sz="1550">
              <a:solidFill>
                <a:schemeClr val="dk1"/>
              </a:solidFill>
            </a:endParaRPr>
          </a:p>
          <a:p>
            <a:pPr indent="-327025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The ART part continued to progress, we can see most patches are about ART since last week, most patches are to improve the JNI compiler.</a:t>
            </a:r>
            <a:endParaRPr sz="1550">
              <a:solidFill>
                <a:schemeClr val="dk1"/>
              </a:solidFill>
            </a:endParaRPr>
          </a:p>
          <a:p>
            <a:pPr indent="-327025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The binary_translation project is still by far the second most active project besides ART.</a:t>
            </a:r>
            <a:endParaRPr sz="1550">
              <a:solidFill>
                <a:schemeClr val="dk1"/>
              </a:solidFill>
            </a:endParaRPr>
          </a:p>
          <a:p>
            <a:pPr indent="-327025" lvl="1" marL="9144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Emulator cuttlefish, add angle to cf's image.</a:t>
            </a:r>
            <a:endParaRPr sz="1550">
              <a:solidFill>
                <a:schemeClr val="dk1"/>
              </a:solidFill>
            </a:endParaRPr>
          </a:p>
          <a:p>
            <a:pPr indent="-327025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RVI Android SIG work</a:t>
            </a:r>
            <a:endParaRPr sz="1550">
              <a:solidFill>
                <a:schemeClr val="dk1"/>
              </a:solidFill>
            </a:endParaRPr>
          </a:p>
          <a:p>
            <a:pPr indent="-327025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Continue on landing patches about Chromium into mainline upstream.</a:t>
            </a:r>
            <a:endParaRPr sz="1550">
              <a:solidFill>
                <a:schemeClr val="dk1"/>
              </a:solidFill>
            </a:endParaRPr>
          </a:p>
          <a:p>
            <a:pPr indent="-327025" lvl="1" marL="9144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50"/>
              <a:buChar char="○"/>
            </a:pPr>
            <a:r>
              <a:rPr lang="en" sz="1550">
                <a:solidFill>
                  <a:schemeClr val="dk1"/>
                </a:solidFill>
              </a:rPr>
              <a:t>Kick-off work to optimize media codec </a:t>
            </a:r>
            <a:r>
              <a:rPr lang="en" sz="1550">
                <a:solidFill>
                  <a:schemeClr val="dk1"/>
                </a:solidFill>
              </a:rPr>
              <a:t>libraries</a:t>
            </a:r>
            <a:r>
              <a:rPr lang="en" sz="1550">
                <a:solidFill>
                  <a:schemeClr val="dk1"/>
                </a:solidFill>
              </a:rPr>
              <a:t>, such as libvpx.</a:t>
            </a:r>
            <a:endParaRPr sz="1550">
              <a:solidFill>
                <a:schemeClr val="dk1"/>
              </a:solidFill>
            </a:endParaRPr>
          </a:p>
          <a:p>
            <a:pPr indent="-327025" lvl="0" marL="45720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50"/>
              <a:buChar char="●"/>
            </a:pPr>
            <a:r>
              <a:rPr lang="en" sz="1550">
                <a:solidFill>
                  <a:schemeClr val="dk1"/>
                </a:solidFill>
              </a:rPr>
              <a:t>More PRs and technical notes contribution from ISCAS since last meeting share(in Chinese): </a:t>
            </a:r>
            <a:r>
              <a:rPr lang="en" sz="1550" u="sng">
                <a:solidFill>
                  <a:schemeClr val="hlink"/>
                </a:solidFill>
                <a:hlinkClick r:id="rId3"/>
              </a:rPr>
              <a:t>https://github.com/isrc-cas/tarsier-monthly/blob/main/009-20230701.md#aosp</a:t>
            </a:r>
            <a:endParaRPr sz="155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RISC-V GCC progress (Jiawei)</a:t>
            </a:r>
            <a:endParaRPr sz="2700"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980725"/>
            <a:ext cx="8520600" cy="4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Zvfh extension intrinsic API is supported in GCC: </a:t>
            </a:r>
            <a:r>
              <a:rPr lang="en" sz="1212" u="sng">
                <a:solidFill>
                  <a:schemeClr val="hlink"/>
                </a:solidFill>
                <a:hlinkClick r:id="rId3"/>
              </a:rPr>
              <a:t>Support RVV FP16 ZVFH floating-point intrinsic API</a:t>
            </a:r>
            <a:endParaRPr sz="15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S</a:t>
            </a:r>
            <a:r>
              <a:rPr lang="en" sz="1512">
                <a:solidFill>
                  <a:schemeClr val="dk1"/>
                </a:solidFill>
              </a:rPr>
              <a:t>upport lga pseudo-instruction to expand the GOT access: </a:t>
            </a:r>
            <a:r>
              <a:rPr lang="en" sz="1200" u="sng">
                <a:solidFill>
                  <a:schemeClr val="hlink"/>
                </a:solidFill>
                <a:hlinkClick r:id="rId4"/>
              </a:rPr>
              <a:t>Add lga assembler macro support</a:t>
            </a:r>
            <a:endParaRPr sz="16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Atomic ABI is still under discussing:</a:t>
            </a:r>
            <a:r>
              <a:rPr lang="en" sz="1712">
                <a:solidFill>
                  <a:schemeClr val="dk1"/>
                </a:solidFill>
              </a:rPr>
              <a:t> </a:t>
            </a:r>
            <a:r>
              <a:rPr lang="en" sz="1200" u="sng">
                <a:solidFill>
                  <a:schemeClr val="hlink"/>
                </a:solidFill>
                <a:hlinkClick r:id="rId5"/>
              </a:rPr>
              <a:t>Define new tag for atomic ABI</a:t>
            </a:r>
            <a:endParaRPr sz="18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Updated RISC-V Profiles format define with BNF in toolchain:</a:t>
            </a:r>
            <a:r>
              <a:rPr lang="en" sz="1712">
                <a:solidFill>
                  <a:schemeClr val="dk1"/>
                </a:solidFill>
              </a:rPr>
              <a:t> </a:t>
            </a:r>
            <a:r>
              <a:rPr lang="en" sz="1200" u="sng">
                <a:solidFill>
                  <a:schemeClr val="hlink"/>
                </a:solidFill>
                <a:hlinkClick r:id="rId6"/>
              </a:rPr>
              <a:t>Add RISC-V Profiles format</a:t>
            </a:r>
            <a:endParaRPr sz="15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RVV auto-vec support still WIP: </a:t>
            </a:r>
            <a:r>
              <a:rPr lang="en" sz="1200" u="sng">
                <a:solidFill>
                  <a:schemeClr val="hlink"/>
                </a:solidFill>
                <a:hlinkClick r:id="rId7"/>
              </a:rPr>
              <a:t>RVV auto-vectorazition recently commits</a:t>
            </a:r>
            <a:endParaRPr sz="16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12">
                <a:solidFill>
                  <a:schemeClr val="dk1"/>
                </a:solidFill>
              </a:rPr>
              <a:t>Vector crypto extensions Zvk* supported in GNU toolchain: </a:t>
            </a:r>
            <a:r>
              <a:rPr lang="en" sz="1200" u="sng">
                <a:solidFill>
                  <a:schemeClr val="hlink"/>
                </a:solidFill>
                <a:hlinkClick r:id="rId8"/>
              </a:rPr>
              <a:t>Vector crypto gcc commit</a:t>
            </a:r>
            <a:endParaRPr sz="17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Rebased </a:t>
            </a:r>
            <a:r>
              <a:rPr lang="en" sz="1512">
                <a:solidFill>
                  <a:schemeClr val="dk1"/>
                </a:solidFill>
              </a:rPr>
              <a:t>Zc* extension binutils patches: </a:t>
            </a:r>
            <a:r>
              <a:rPr lang="en" sz="1200" u="sng">
                <a:solidFill>
                  <a:schemeClr val="hlink"/>
                </a:solidFill>
                <a:hlinkClick r:id="rId9"/>
              </a:rPr>
              <a:t>Support Zca/f/d extensions</a:t>
            </a:r>
            <a:endParaRPr sz="16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CORE-V planning to send their vendor extension Xcv* work to GCC upstream:</a:t>
            </a:r>
            <a:r>
              <a:rPr lang="en" sz="1400" u="sng">
                <a:solidFill>
                  <a:schemeClr val="hlink"/>
                </a:solidFill>
                <a:hlinkClick r:id="rId10"/>
              </a:rPr>
              <a:t>cv32e40p</a:t>
            </a:r>
            <a:endParaRPr sz="1512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12">
                <a:solidFill>
                  <a:schemeClr val="dk1"/>
                </a:solidFill>
              </a:rPr>
              <a:t>RISC-V GNU toolchain meeting slides links: </a:t>
            </a:r>
            <a:r>
              <a:rPr lang="en" sz="1512" u="sng">
                <a:solidFill>
                  <a:schemeClr val="hlink"/>
                </a:solidFill>
                <a:hlinkClick r:id="rId11"/>
              </a:rPr>
              <a:t>06-15</a:t>
            </a:r>
            <a:r>
              <a:rPr lang="en"/>
              <a:t> </a:t>
            </a:r>
            <a:r>
              <a:rPr lang="en" sz="1500" u="sng">
                <a:solidFill>
                  <a:schemeClr val="hlink"/>
                </a:solidFill>
                <a:hlinkClick r:id="rId12"/>
              </a:rPr>
              <a:t>06-29</a:t>
            </a:r>
            <a:endParaRPr sz="1202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 Linux for RISC-V (Pan Ruizhe)</a:t>
            </a:r>
            <a:endParaRPr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11700" y="750725"/>
            <a:ext cx="8520600" cy="4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https://github.com/felixonmars/archriscv-packages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RISC-V Days 2023 @ Tokyo: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Slides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http://riscv.or.jp/wp-content/uploads/Arch-Linux-RISC-V.pdf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Poster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https://riscv.or.jp/wp-content/uploads/An-Introduction-to-the-Arch-Linux-RISC-V-Port-and-Related-Works.pdf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Sophogo machine booted successfully, and has been used as building machine and development machine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Highlight Works: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dk1"/>
                </a:solidFill>
              </a:rPr>
              <a:t>Binutils bug (cherry picked unreleased commits)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https://github.com/felixonmars/archriscv-packages/pull/2770</a:t>
            </a:r>
            <a:endParaRPr sz="1100">
              <a:solidFill>
                <a:schemeClr val="dk1"/>
              </a:solidFill>
            </a:endParaRPr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 sz="1100">
                <a:solidFill>
                  <a:schemeClr val="dk1"/>
                </a:solidFill>
              </a:rPr>
              <a:t>l</a:t>
            </a:r>
            <a:r>
              <a:rPr lang="en" sz="1100">
                <a:solidFill>
                  <a:schemeClr val="dk1"/>
                </a:solidFill>
              </a:rPr>
              <a:t>d mistakenly adds dynamic TLS reloc, which causes relocation issue &amp; systemd complains relocation found in ELF file, such as /usr/lib/systemd/systemd-logind</a:t>
            </a:r>
            <a:endParaRPr sz="11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○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Chromium 114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○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Electron 22 (test build)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https://github.com/kxxt/archriscv-packages/tree/electron22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■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OpenSUSE build is not useable at all, due to some functions missing rv64 implementation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■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e</a:t>
            </a: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.g. CrashPad. So we added the missing parts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■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Current status: </a:t>
            </a: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q</a:t>
            </a: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emu-user build segfault; native build on board function correctly under a </a:t>
            </a: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specific</a:t>
            </a: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 environment. Still investigating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○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Code OSS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hlinkClick r:id="rId8"/>
              </a:rPr>
              <a:t>https://github.com/felixonmars/archriscv-packages/pull/2791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○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Systemd seccomp: add riscv_hwprobe to @default 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hlinkClick r:id="rId9"/>
              </a:rPr>
              <a:t>https://github.com/systemd/systemd/pull/28307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○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Linux: riscv: entry: set a0 prior to syscall_handler (waiting for review)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■"/>
            </a:pP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hlinkClick r:id="rId10"/>
              </a:rPr>
              <a:t>https://patchwork.kernel.org/project/linux-riscv/patch/20230711062202.3542367-1-CoelacanthusHex@gmail.com/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■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This patch fixes kernel &gt;= 6.4: sudo not functioning in systemd-nspawn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 Linux for RISC-V (Pan Ruizhe) (cont.d)</a:t>
            </a:r>
            <a:endParaRPr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311700" y="937475"/>
            <a:ext cx="8520600" cy="414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Electron and Code OSS on Arch Linux RISC-V demonstration: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Terminal, code highlights &amp; language servers, code editing, code server, debugging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b="0" l="10857" r="0" t="0"/>
          <a:stretch/>
        </p:blipFill>
        <p:spPr>
          <a:xfrm>
            <a:off x="0" y="3176950"/>
            <a:ext cx="3462774" cy="19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775" y="1978867"/>
            <a:ext cx="5681226" cy="316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Debian</a:t>
            </a:r>
            <a:r>
              <a:rPr lang="en"/>
              <a:t> Linux for RISC-V (YU BO)</a:t>
            </a:r>
            <a:endParaRPr/>
          </a:p>
        </p:txBody>
      </p:sp>
      <p:sp>
        <p:nvSpPr>
          <p:cNvPr id="184" name="Google Shape;184;p29"/>
          <p:cNvSpPr txBox="1"/>
          <p:nvPr>
            <p:ph idx="1" type="body"/>
          </p:nvPr>
        </p:nvSpPr>
        <p:spPr>
          <a:xfrm>
            <a:off x="311700" y="979325"/>
            <a:ext cx="8520600" cy="40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❏"/>
            </a:pPr>
            <a:r>
              <a:rPr lang="en" sz="1600">
                <a:solidFill>
                  <a:srgbClr val="222222"/>
                </a:solidFill>
                <a:highlight>
                  <a:schemeClr val="lt1"/>
                </a:highlight>
              </a:rPr>
              <a:t>Official port update: 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</a:rPr>
              <a:t> No update.</a:t>
            </a:r>
            <a:endParaRPr sz="14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❏"/>
            </a:pP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</a:rPr>
              <a:t>Debci: </a:t>
            </a:r>
            <a:r>
              <a:rPr lang="en" sz="1400" u="sng">
                <a:solidFill>
                  <a:schemeClr val="hlink"/>
                </a:solidFill>
                <a:highlight>
                  <a:schemeClr val="lt1"/>
                </a:highlight>
                <a:hlinkClick r:id="rId3"/>
              </a:rPr>
              <a:t>update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</a:rPr>
              <a:t> for July  </a:t>
            </a:r>
            <a:endParaRPr sz="14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</a:rPr>
              <a:t>         </a:t>
            </a:r>
            <a:endParaRPr sz="14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175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❏"/>
            </a:pP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</a:rPr>
              <a:t>Some works:</a:t>
            </a:r>
            <a:br>
              <a:rPr lang="en" sz="1600">
                <a:solidFill>
                  <a:srgbClr val="222222"/>
                </a:solidFill>
                <a:highlight>
                  <a:srgbClr val="FFFFFF"/>
                </a:highlight>
              </a:rPr>
            </a:br>
            <a:r>
              <a:rPr lang="en" sz="1400">
                <a:solidFill>
                  <a:srgbClr val="222222"/>
                </a:solidFill>
                <a:highlight>
                  <a:srgbClr val="FFFFFF"/>
                </a:highlight>
              </a:rPr>
              <a:t>1. Rebased firefox </a:t>
            </a:r>
            <a:r>
              <a:rPr lang="en" sz="14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114</a:t>
            </a:r>
            <a:r>
              <a:rPr lang="en" sz="1400">
                <a:solidFill>
                  <a:srgbClr val="24292F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, </a:t>
            </a:r>
            <a:r>
              <a:rPr lang="en" sz="1400" u="sng">
                <a:solidFill>
                  <a:schemeClr val="hlink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  <a:hlinkClick r:id="rId5"/>
              </a:rPr>
              <a:t>115.0.2</a:t>
            </a:r>
            <a:r>
              <a:rPr lang="en" sz="1400">
                <a:solidFill>
                  <a:srgbClr val="24292F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" sz="1400">
                <a:solidFill>
                  <a:srgbClr val="24292F"/>
                </a:solidFill>
                <a:highlight>
                  <a:srgbClr val="FFFFFF"/>
                </a:highlight>
              </a:rPr>
              <a:t>is building</a:t>
            </a:r>
            <a:br>
              <a:rPr lang="en" sz="1400">
                <a:solidFill>
                  <a:srgbClr val="24292F"/>
                </a:solidFill>
                <a:highlight>
                  <a:srgbClr val="FFFFFF"/>
                </a:highlight>
              </a:rPr>
            </a:br>
            <a:r>
              <a:rPr lang="en" sz="1400">
                <a:solidFill>
                  <a:srgbClr val="24292F"/>
                </a:solidFill>
                <a:highlight>
                  <a:srgbClr val="FFFFFF"/>
                </a:highlight>
              </a:rPr>
              <a:t>2. 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</a:rPr>
              <a:t>ffcall support riscv64 </a:t>
            </a:r>
            <a:r>
              <a:rPr lang="en" sz="1400" u="sng">
                <a:solidFill>
                  <a:schemeClr val="accent5"/>
                </a:solidFill>
                <a:highlight>
                  <a:schemeClr val="lt1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#1038803</a:t>
            </a:r>
            <a:endParaRPr sz="1400">
              <a:solidFill>
                <a:srgbClr val="24292F"/>
              </a:solidFill>
              <a:highlight>
                <a:srgbClr val="FFFFFF"/>
              </a:highlight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4292F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	</a:t>
            </a:r>
            <a:r>
              <a:rPr lang="en" sz="1400">
                <a:solidFill>
                  <a:srgbClr val="24292F"/>
                </a:solidFill>
                <a:highlight>
                  <a:srgbClr val="FFFFFF"/>
                </a:highlight>
              </a:rPr>
              <a:t>3. </a:t>
            </a:r>
            <a:r>
              <a:rPr lang="en" sz="1400">
                <a:solidFill>
                  <a:srgbClr val="222222"/>
                </a:solidFill>
                <a:highlight>
                  <a:schemeClr val="lt1"/>
                </a:highlight>
              </a:rPr>
              <a:t>tcc enable build for riscv64 </a:t>
            </a:r>
            <a:r>
              <a:rPr lang="en" sz="1400" u="sng">
                <a:solidFill>
                  <a:schemeClr val="accent5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#1040217</a:t>
            </a:r>
            <a:br>
              <a:rPr lang="en" sz="1600">
                <a:solidFill>
                  <a:srgbClr val="24292F"/>
                </a:solidFill>
                <a:highlight>
                  <a:srgbClr val="FFFFFF"/>
                </a:highlight>
              </a:rPr>
            </a:br>
            <a:r>
              <a:rPr lang="en" sz="1600">
                <a:solidFill>
                  <a:srgbClr val="24292F"/>
                </a:solidFill>
                <a:highlight>
                  <a:srgbClr val="FFFFFF"/>
                </a:highlight>
              </a:rPr>
              <a:t>	4.</a:t>
            </a:r>
            <a:r>
              <a:rPr lang="en" sz="1466">
                <a:solidFill>
                  <a:srgbClr val="222222"/>
                </a:solidFill>
                <a:highlight>
                  <a:schemeClr val="lt1"/>
                </a:highlight>
              </a:rPr>
              <a:t>Debian riscv64 </a:t>
            </a:r>
            <a:r>
              <a:rPr lang="en" sz="1466" u="sng">
                <a:solidFill>
                  <a:schemeClr val="accent5"/>
                </a:solidFill>
                <a:highlight>
                  <a:schemeClr val="lt1"/>
                </a:highlight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kernel support BTF</a:t>
            </a:r>
            <a:endParaRPr sz="1400">
              <a:solidFill>
                <a:srgbClr val="1F2328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F2328"/>
                </a:solidFill>
                <a:highlight>
                  <a:srgbClr val="FFFFFF"/>
                </a:highlight>
                <a:latin typeface="Noto Sans"/>
                <a:ea typeface="Noto Sans"/>
                <a:cs typeface="Noto Sans"/>
                <a:sym typeface="Noto Sans"/>
              </a:rPr>
              <a:t>	</a:t>
            </a:r>
            <a:r>
              <a:rPr lang="en" sz="1400">
                <a:solidFill>
                  <a:srgbClr val="1F2328"/>
                </a:solidFill>
                <a:highlight>
                  <a:srgbClr val="FFFFFF"/>
                </a:highlight>
              </a:rPr>
              <a:t>5. </a:t>
            </a:r>
            <a:r>
              <a:rPr lang="en" sz="1447">
                <a:solidFill>
                  <a:srgbClr val="222222"/>
                </a:solidFill>
                <a:highlight>
                  <a:schemeClr val="lt1"/>
                </a:highlight>
              </a:rPr>
              <a:t>Debian </a:t>
            </a:r>
            <a:r>
              <a:rPr lang="en" sz="1447" u="sng">
                <a:solidFill>
                  <a:schemeClr val="accent5"/>
                </a:solidFill>
                <a:highlight>
                  <a:schemeClr val="lt1"/>
                </a:highlight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rv32</a:t>
            </a:r>
            <a:r>
              <a:rPr lang="en" sz="1447">
                <a:solidFill>
                  <a:srgbClr val="222222"/>
                </a:solidFill>
                <a:highlight>
                  <a:schemeClr val="lt1"/>
                </a:highlight>
              </a:rPr>
              <a:t> (sbuild works,but harder issues need to fixed)</a:t>
            </a:r>
            <a:endParaRPr sz="1400">
              <a:solidFill>
                <a:srgbClr val="1F2328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openEuler RISC-V</a:t>
            </a:r>
            <a:r>
              <a:rPr lang="en"/>
              <a:t>（Zhou Jiacheng）</a:t>
            </a:r>
            <a:endParaRPr/>
          </a:p>
        </p:txBody>
      </p:sp>
      <p:sp>
        <p:nvSpPr>
          <p:cNvPr id="190" name="Google Shape;190;p30"/>
          <p:cNvSpPr txBox="1"/>
          <p:nvPr/>
        </p:nvSpPr>
        <p:spPr>
          <a:xfrm>
            <a:off x="311700" y="989350"/>
            <a:ext cx="8832300" cy="39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Preparing the next release 23.09, when RISC-V will be </a:t>
            </a:r>
            <a:r>
              <a:rPr lang="en">
                <a:solidFill>
                  <a:schemeClr val="dk1"/>
                </a:solidFill>
              </a:rPr>
              <a:t>officially</a:t>
            </a:r>
            <a:r>
              <a:rPr lang="en">
                <a:solidFill>
                  <a:schemeClr val="dk1"/>
                </a:solidFill>
              </a:rPr>
              <a:t> supported by openEuler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Sending RISC-V related changes upstream to distro mainline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Expanding test breadth and depth according to distro guidelines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Approaching milestones of the “LLVM Parallel Universe Project”, preliminary performance test ongoing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Some works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kernel: evaluating upgrading to 6.4 [open]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crash: backport riscv64 enablement patch [merged]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ceph: fix packaging issue for riscv64 [open]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6"/>
              </a:rPr>
              <a:t>openblas: fix packaging issue for riscv64 [merged]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7"/>
              </a:rPr>
              <a:t>libjpeg-turbo: add riscv64 packaging changes [merged]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Many other packaging changes, and more</a:t>
            </a:r>
            <a:r>
              <a:rPr lang="en">
                <a:solidFill>
                  <a:schemeClr val="dk1"/>
                </a:solidFill>
              </a:rPr>
              <a:t> fixes for the “LLVM Parallel Universe Project”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openEuler RISC-V（Duplicate, NOT for the show）</a:t>
            </a:r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311700" y="989350"/>
            <a:ext cx="8832300" cy="39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Early preparing for openEuler 23.09, the next release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Approaching milestones of the “LLVM Parallel Universe Project”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</a:rPr>
              <a:t>Some work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gcc: Backport inline subword atomic patches from gcc 14 [merged, midstream]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mesa: upgrade (21.3.1 -&gt; 23.0.3) [open]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nodejs upgrade (16.15 -&gt; 18.16) [open]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rust: upgrade (1.69.0 -&gt; 1.70.0) [open]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7"/>
              </a:rPr>
              <a:t>bazel: riscv64 patch applied [open]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Many KDE &amp; Qt6 packages initialized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Many other packaging changes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Tons of packaging and compiling param fixes for the “LLVM Parallel Universe Project”</a:t>
            </a:r>
            <a:endParaRPr>
              <a:solidFill>
                <a:srgbClr val="222222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/>
          <p:nvPr/>
        </p:nvSpPr>
        <p:spPr>
          <a:xfrm>
            <a:off x="6350995" y="2927616"/>
            <a:ext cx="2793300" cy="2219700"/>
          </a:xfrm>
          <a:prstGeom prst="rect">
            <a:avLst/>
          </a:prstGeom>
          <a:solidFill>
            <a:srgbClr val="FFFFFF">
              <a:alpha val="6391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453850" y="600050"/>
            <a:ext cx="4952400" cy="4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RPM packaging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</a:pPr>
            <a:r>
              <a:rPr lang="en" sz="1500"/>
              <a:t>Status: </a:t>
            </a:r>
            <a:r>
              <a:rPr b="1" lang="en" sz="1500"/>
              <a:t>Updating Fedora 38</a:t>
            </a:r>
            <a:endParaRPr sz="1500"/>
          </a:p>
          <a:p>
            <a:pPr indent="-2286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</a:pPr>
            <a:r>
              <a:rPr lang="en" sz="1500" u="sng"/>
              <a:t>19320</a:t>
            </a:r>
            <a:r>
              <a:rPr lang="en" sz="1500" u="sng"/>
              <a:t>/23118 </a:t>
            </a:r>
            <a:r>
              <a:rPr lang="en" sz="1500" u="sng">
                <a:solidFill>
                  <a:srgbClr val="FF0000"/>
                </a:solidFill>
              </a:rPr>
              <a:t>[83.6%] </a:t>
            </a:r>
            <a:r>
              <a:rPr lang="en" sz="1500" u="sng"/>
              <a:t>srpm have been built.</a:t>
            </a:r>
            <a:endParaRPr sz="1500" u="sng"/>
          </a:p>
          <a:p>
            <a:pPr indent="-26035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Spin: Server/Workstation/Cloud</a:t>
            </a:r>
            <a:endParaRPr sz="1500"/>
          </a:p>
          <a:p>
            <a:pPr indent="-26035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WIP Spin: IoT/CoreOS</a:t>
            </a:r>
            <a:endParaRPr sz="1500"/>
          </a:p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package version: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○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Toolchain</a:t>
            </a:r>
            <a:r>
              <a:rPr b="1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(up-to-date </a:t>
            </a:r>
            <a:r>
              <a:rPr b="1" lang="en">
                <a:solidFill>
                  <a:srgbClr val="00FF00"/>
                </a:solidFill>
              </a:rPr>
              <a:t>for F38</a:t>
            </a:r>
            <a:r>
              <a:rPr b="1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</a:pPr>
            <a:r>
              <a:rPr i="0" lang="en" sz="1400" u="none" cap="none" strike="noStrike">
                <a:solidFill>
                  <a:srgbClr val="000000"/>
                </a:solidFill>
              </a:rPr>
              <a:t>gcc-</a:t>
            </a:r>
            <a:r>
              <a:rPr lang="en"/>
              <a:t>13.1.1-2</a:t>
            </a:r>
            <a:r>
              <a:rPr i="0" lang="en" sz="1400" u="none" cap="none" strike="noStrike">
                <a:solidFill>
                  <a:srgbClr val="00FF00"/>
                </a:solidFill>
              </a:rPr>
              <a:t>[</a:t>
            </a:r>
            <a:r>
              <a:rPr lang="en">
                <a:solidFill>
                  <a:srgbClr val="00FF00"/>
                </a:solidFill>
              </a:rPr>
              <a:t>DONE</a:t>
            </a:r>
            <a:r>
              <a:rPr i="0" lang="en" sz="1400" u="none" cap="none" strike="noStrike">
                <a:solidFill>
                  <a:srgbClr val="00FF00"/>
                </a:solidFill>
              </a:rPr>
              <a:t>]</a:t>
            </a:r>
            <a:r>
              <a:rPr lang="en">
                <a:solidFill>
                  <a:srgbClr val="000000"/>
                </a:solidFill>
              </a:rPr>
              <a:t>→13.1.1-</a:t>
            </a:r>
            <a:r>
              <a:rPr lang="en"/>
              <a:t>3</a:t>
            </a:r>
            <a:r>
              <a:rPr lang="en">
                <a:solidFill>
                  <a:srgbClr val="000000"/>
                </a:solidFill>
              </a:rPr>
              <a:t>[rawhide]</a:t>
            </a:r>
            <a:endParaRPr i="0" sz="1400" u="none" cap="none" strike="noStrike">
              <a:solidFill>
                <a:srgbClr val="00FF00"/>
              </a:solidFill>
            </a:endParaRPr>
          </a:p>
          <a:p>
            <a:pPr indent="-215900" lvl="2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</a:pPr>
            <a:r>
              <a:rPr lang="en"/>
              <a:t>glibc-2.37.4</a:t>
            </a:r>
            <a:r>
              <a:rPr lang="en">
                <a:solidFill>
                  <a:srgbClr val="00FF00"/>
                </a:solidFill>
              </a:rPr>
              <a:t>[DONE]</a:t>
            </a:r>
            <a:endParaRPr i="0" sz="1400" u="none" cap="none" strike="noStrike">
              <a:solidFill>
                <a:srgbClr val="00FF00"/>
              </a:solidFill>
            </a:endParaRPr>
          </a:p>
          <a:p>
            <a:pPr indent="-215900" lvl="2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○"/>
            </a:pPr>
            <a:r>
              <a:rPr i="0" lang="en" sz="1400" u="none" cap="none" strike="noStrike">
                <a:solidFill>
                  <a:srgbClr val="000000"/>
                </a:solidFill>
              </a:rPr>
              <a:t>Binutils </a:t>
            </a:r>
            <a:r>
              <a:rPr lang="en"/>
              <a:t>2.39-12</a:t>
            </a:r>
            <a:r>
              <a:rPr lang="en">
                <a:solidFill>
                  <a:srgbClr val="00FF00"/>
                </a:solidFill>
              </a:rPr>
              <a:t>[DONE]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>
                <a:solidFill>
                  <a:srgbClr val="000000"/>
                </a:solidFill>
              </a:rPr>
              <a:t>→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/>
              <a:t>2.40-7[rawhide]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i="0" lang="en" u="none" cap="none" strike="noStrike">
                <a:solidFill>
                  <a:srgbClr val="000000"/>
                </a:solidFill>
              </a:rPr>
              <a:t>libffi-</a:t>
            </a:r>
            <a:r>
              <a:rPr lang="en"/>
              <a:t>3.4.4-2</a:t>
            </a:r>
            <a:r>
              <a:rPr i="0" lang="en" u="none" cap="none" strike="noStrike">
                <a:solidFill>
                  <a:srgbClr val="00FF00"/>
                </a:solidFill>
              </a:rPr>
              <a:t>(up-to-date)</a:t>
            </a:r>
            <a:endParaRPr i="0" u="none" cap="none" strike="noStrike">
              <a:solidFill>
                <a:srgbClr val="00FF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i="0" lang="en" u="none" cap="none" strike="noStrike">
                <a:solidFill>
                  <a:srgbClr val="000000"/>
                </a:solidFill>
              </a:rPr>
              <a:t>java-latest-openjdk-</a:t>
            </a:r>
            <a:r>
              <a:rPr lang="en"/>
              <a:t>19.0.2.0.7</a:t>
            </a:r>
            <a:r>
              <a:rPr b="1" lang="en">
                <a:solidFill>
                  <a:srgbClr val="000000"/>
                </a:solidFill>
              </a:rPr>
              <a:t>→20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[ONGING]</a:t>
            </a:r>
            <a:endParaRPr i="0" u="none" cap="none" strike="noStrike">
              <a:solidFill>
                <a:srgbClr val="00FF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b="1" i="0" lang="en" u="none" cap="none" strike="noStrike">
                <a:solidFill>
                  <a:srgbClr val="000000"/>
                </a:solidFill>
              </a:rPr>
              <a:t>perl-</a:t>
            </a:r>
            <a:r>
              <a:rPr b="1" lang="en"/>
              <a:t>5.36.1-497</a:t>
            </a:r>
            <a:r>
              <a:rPr b="1" i="0" lang="en" u="none" cap="none" strike="noStrike">
                <a:solidFill>
                  <a:srgbClr val="00FF00"/>
                </a:solidFill>
              </a:rPr>
              <a:t>(up-to-date)</a:t>
            </a:r>
            <a:endParaRPr b="1" i="0" u="none" cap="none" strike="noStrike">
              <a:solidFill>
                <a:srgbClr val="00FF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i="0" lang="en" u="none" cap="none" strike="noStrike">
                <a:solidFill>
                  <a:srgbClr val="000000"/>
                </a:solidFill>
              </a:rPr>
              <a:t>Python </a:t>
            </a:r>
            <a:r>
              <a:rPr lang="en"/>
              <a:t>3.11.3-2</a:t>
            </a:r>
            <a:r>
              <a:rPr i="0" lang="en" u="none" cap="none" strike="noStrike">
                <a:solidFill>
                  <a:srgbClr val="00FF00"/>
                </a:solidFill>
              </a:rPr>
              <a:t>(up-to-date)</a:t>
            </a:r>
            <a:r>
              <a:rPr i="0" lang="en" u="none" cap="none" strike="noStrike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→ 3.12</a:t>
            </a:r>
            <a:r>
              <a:rPr lang="en">
                <a:solidFill>
                  <a:schemeClr val="accent4"/>
                </a:solidFill>
              </a:rPr>
              <a:t>[building]</a:t>
            </a:r>
            <a:endParaRPr i="0" u="none" cap="none" strike="noStrike">
              <a:solidFill>
                <a:schemeClr val="accent4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b="1" i="0" lang="en" u="sng" cap="none" strike="noStrike">
                <a:solidFill>
                  <a:srgbClr val="000000"/>
                </a:solidFill>
              </a:rPr>
              <a:t>LLVM/Clang </a:t>
            </a:r>
            <a:r>
              <a:rPr b="1" lang="en" u="sng"/>
              <a:t>16.0.4</a:t>
            </a:r>
            <a:r>
              <a:rPr b="1" i="0" lang="en" u="sng" cap="none" strike="noStrike">
                <a:solidFill>
                  <a:srgbClr val="000000"/>
                </a:solidFill>
              </a:rPr>
              <a:t>-</a:t>
            </a:r>
            <a:r>
              <a:rPr b="1" lang="en" u="sng"/>
              <a:t>1</a:t>
            </a:r>
            <a:r>
              <a:rPr b="1" lang="en" u="sng">
                <a:solidFill>
                  <a:srgbClr val="00FF00"/>
                </a:solidFill>
              </a:rPr>
              <a:t>(up-to-date)</a:t>
            </a:r>
            <a:endParaRPr b="1" u="sng">
              <a:solidFill>
                <a:srgbClr val="0000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/>
              <a:t>golang-1.20.4-1</a:t>
            </a:r>
            <a:r>
              <a:rPr i="0" lang="en" u="none" cap="none" strike="noStrike">
                <a:solidFill>
                  <a:srgbClr val="00FF00"/>
                </a:solidFill>
              </a:rPr>
              <a:t>(up-to-date)</a:t>
            </a:r>
            <a:r>
              <a:rPr i="0" lang="en" u="none" cap="none" strike="noStrike">
                <a:solidFill>
                  <a:srgbClr val="00B050"/>
                </a:solidFill>
              </a:rPr>
              <a:t> </a:t>
            </a:r>
            <a:endParaRPr i="0" u="none" cap="none" strike="noStrike">
              <a:solidFill>
                <a:srgbClr val="274E13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/>
              <a:t>rust-1.70.0-1</a:t>
            </a:r>
            <a:r>
              <a:rPr b="1" i="0" lang="en" u="none" cap="none" strike="noStrike">
                <a:solidFill>
                  <a:srgbClr val="00FF00"/>
                </a:solidFill>
              </a:rPr>
              <a:t>(up-to-date)</a:t>
            </a:r>
            <a:endParaRPr b="1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5020325" y="600050"/>
            <a:ext cx="4037100" cy="4405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en" sz="1200"/>
              <a:t>Desktop</a:t>
            </a:r>
            <a:r>
              <a:rPr b="1" lang="en" sz="1200"/>
              <a:t> </a:t>
            </a:r>
            <a:r>
              <a:rPr b="1" lang="en" sz="1200">
                <a:solidFill>
                  <a:schemeClr val="dk1"/>
                </a:solidFill>
              </a:rPr>
              <a:t>appreciation</a:t>
            </a:r>
            <a:endParaRPr b="1" sz="1200">
              <a:solidFill>
                <a:srgbClr val="FF0000"/>
              </a:solidFill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>
                <a:solidFill>
                  <a:srgbClr val="000000"/>
                </a:solidFill>
              </a:rPr>
              <a:t>firefox-11</a:t>
            </a:r>
            <a:r>
              <a:rPr b="1" lang="en" sz="1200"/>
              <a:t>4</a:t>
            </a:r>
            <a:r>
              <a:rPr b="1" lang="en" sz="1200">
                <a:solidFill>
                  <a:srgbClr val="000000"/>
                </a:solidFill>
              </a:rPr>
              <a:t>.0-</a:t>
            </a:r>
            <a:r>
              <a:rPr b="1" lang="en" sz="1200"/>
              <a:t>1</a:t>
            </a:r>
            <a:r>
              <a:rPr b="1" lang="en" sz="1200">
                <a:solidFill>
                  <a:srgbClr val="00FF00"/>
                </a:solidFill>
              </a:rPr>
              <a:t>[DONE]</a:t>
            </a:r>
            <a:endParaRPr b="1" sz="1200" u="sng">
              <a:solidFill>
                <a:srgbClr val="00FF00"/>
              </a:solidFill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Libreoffice 7.5.3.2-</a:t>
            </a:r>
            <a:r>
              <a:rPr lang="en" sz="1200"/>
              <a:t>2</a:t>
            </a:r>
            <a:r>
              <a:rPr lang="en" sz="1200">
                <a:solidFill>
                  <a:srgbClr val="00FF00"/>
                </a:solidFill>
              </a:rPr>
              <a:t>[DONE] </a:t>
            </a:r>
            <a:r>
              <a:rPr lang="en" sz="1200">
                <a:solidFill>
                  <a:srgbClr val="000000"/>
                </a:solidFill>
              </a:rPr>
              <a:t>MOCK</a:t>
            </a:r>
            <a:endParaRPr sz="1200">
              <a:solidFill>
                <a:srgbClr val="000000"/>
              </a:solidFill>
            </a:endParaRPr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 u="sng"/>
              <a:t>Thunderbird </a:t>
            </a:r>
            <a:r>
              <a:rPr b="1" lang="en" sz="1200" u="sng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102.10.0</a:t>
            </a:r>
            <a:r>
              <a:rPr b="1" lang="en" sz="1200" u="sng">
                <a:solidFill>
                  <a:srgbClr val="00FF00"/>
                </a:solidFill>
              </a:rPr>
              <a:t>[DONE] </a:t>
            </a:r>
            <a:endParaRPr b="1" sz="1200" u="sng"/>
          </a:p>
          <a:p>
            <a:pPr indent="-2413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Chromium-113.0.5672.63 </a:t>
            </a:r>
            <a:r>
              <a:rPr lang="en" sz="1200">
                <a:solidFill>
                  <a:srgbClr val="FF0000"/>
                </a:solidFill>
              </a:rPr>
              <a:t>[ONGING]</a:t>
            </a:r>
            <a:endParaRPr sz="1200">
              <a:solidFill>
                <a:srgbClr val="FF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en" sz="1200">
                <a:solidFill>
                  <a:srgbClr val="000000"/>
                </a:solidFill>
              </a:rPr>
              <a:t>Image : </a:t>
            </a:r>
            <a:endParaRPr sz="1200">
              <a:solidFill>
                <a:srgbClr val="00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>
                <a:solidFill>
                  <a:srgbClr val="000000"/>
                </a:solidFill>
                <a:highlight>
                  <a:schemeClr val="lt1"/>
                </a:highlight>
              </a:rPr>
              <a:t>Sophgo SG2042 EVB/</a:t>
            </a:r>
            <a:r>
              <a:rPr b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3"/>
              </a:rPr>
              <a:t>Milk-V</a:t>
            </a:r>
            <a:r>
              <a:rPr b="1" lang="en" sz="1200">
                <a:solidFill>
                  <a:srgbClr val="00FF00"/>
                </a:solidFill>
                <a:highlight>
                  <a:schemeClr val="lt1"/>
                </a:highlight>
              </a:rPr>
              <a:t>[DONE]</a:t>
            </a:r>
            <a:endParaRPr b="1" sz="1200">
              <a:solidFill>
                <a:srgbClr val="00FF00"/>
              </a:solidFill>
              <a:highlight>
                <a:schemeClr val="lt1"/>
              </a:highlight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Char char="○"/>
            </a:pPr>
            <a:r>
              <a:rPr b="1" lang="en" sz="1200">
                <a:solidFill>
                  <a:srgbClr val="FF0000"/>
                </a:solidFill>
                <a:highlight>
                  <a:schemeClr val="lt1"/>
                </a:highlight>
              </a:rPr>
              <a:t>zsbl→edk2→GRUB→Fedora</a:t>
            </a:r>
            <a:endParaRPr b="1" sz="1200">
              <a:solidFill>
                <a:srgbClr val="FF0000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 u="sng">
                <a:solidFill>
                  <a:schemeClr val="hlink"/>
                </a:solidFill>
                <a:highlight>
                  <a:schemeClr val="lt1"/>
                </a:highlight>
                <a:hlinkClick r:id="rId4"/>
              </a:rPr>
              <a:t>TH1520</a:t>
            </a:r>
            <a:r>
              <a:rPr b="1" lang="en" sz="1200">
                <a:solidFill>
                  <a:srgbClr val="000000"/>
                </a:solidFill>
                <a:highlight>
                  <a:schemeClr val="lt1"/>
                </a:highlight>
              </a:rPr>
              <a:t> BeagleV/</a:t>
            </a:r>
            <a:r>
              <a:rPr b="1" lang="en" sz="1200" u="sng">
                <a:solidFill>
                  <a:srgbClr val="000000"/>
                </a:solidFill>
                <a:highlight>
                  <a:schemeClr val="lt1"/>
                </a:highlight>
              </a:rPr>
              <a:t>LPi4A</a:t>
            </a:r>
            <a:r>
              <a:rPr b="1" lang="en" sz="1200">
                <a:solidFill>
                  <a:srgbClr val="000000"/>
                </a:solidFill>
                <a:highlight>
                  <a:schemeClr val="lt1"/>
                </a:highlight>
              </a:rPr>
              <a:t>/</a:t>
            </a:r>
            <a:r>
              <a:rPr b="1" lang="en" sz="1200">
                <a:highlight>
                  <a:schemeClr val="lt1"/>
                </a:highlight>
              </a:rPr>
              <a:t>***</a:t>
            </a:r>
            <a:r>
              <a:rPr b="1" lang="en" sz="1200">
                <a:solidFill>
                  <a:srgbClr val="00FF00"/>
                </a:solidFill>
                <a:highlight>
                  <a:schemeClr val="lt1"/>
                </a:highlight>
              </a:rPr>
              <a:t>[DONE]</a:t>
            </a:r>
            <a:endParaRPr b="1" sz="12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StarFive JH7110 boards</a:t>
            </a:r>
            <a:r>
              <a:rPr lang="en" sz="1200">
                <a:solidFill>
                  <a:srgbClr val="FF0000"/>
                </a:solidFill>
              </a:rPr>
              <a:t>[Coming soon]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en" sz="1200">
                <a:solidFill>
                  <a:srgbClr val="000000"/>
                </a:solidFill>
              </a:rPr>
              <a:t>ROS/ROS2 upgrad</a:t>
            </a:r>
            <a:r>
              <a:rPr b="1" lang="en" sz="1200"/>
              <a:t>ed</a:t>
            </a:r>
            <a:r>
              <a:rPr b="1" lang="en" sz="1200">
                <a:solidFill>
                  <a:srgbClr val="000000"/>
                </a:solidFill>
              </a:rPr>
              <a:t> to F38</a:t>
            </a:r>
            <a:endParaRPr b="1"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en" sz="1200"/>
              <a:t>Desktop support: </a:t>
            </a:r>
            <a:endParaRPr b="1"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>
                <a:solidFill>
                  <a:srgbClr val="00FF00"/>
                </a:solidFill>
              </a:rPr>
              <a:t>DONE：</a:t>
            </a:r>
            <a:r>
              <a:rPr b="1" lang="en" sz="1200"/>
              <a:t>XFCE/LXDE/LX</a:t>
            </a:r>
            <a:r>
              <a:rPr b="1" lang="en" sz="1200">
                <a:solidFill>
                  <a:schemeClr val="dk1"/>
                </a:solidFill>
              </a:rPr>
              <a:t>QT/GNO</a:t>
            </a:r>
            <a:r>
              <a:rPr b="1" lang="en" sz="1200"/>
              <a:t>ME/ Budgie/Cinnamon/Mate/Sugar/Sway</a:t>
            </a:r>
            <a:endParaRPr b="1"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>
                <a:solidFill>
                  <a:schemeClr val="accent4"/>
                </a:solidFill>
              </a:rPr>
              <a:t>Building：KDE</a:t>
            </a:r>
            <a:r>
              <a:rPr b="1" lang="en" sz="1200"/>
              <a:t>/</a:t>
            </a:r>
            <a:r>
              <a:rPr b="1" lang="en" sz="1200">
                <a:solidFill>
                  <a:srgbClr val="FF0000"/>
                </a:solidFill>
              </a:rPr>
              <a:t>Deepin</a:t>
            </a:r>
            <a:endParaRPr b="1" sz="1200">
              <a:solidFill>
                <a:srgbClr val="FF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en" sz="1200"/>
              <a:t>Server appreciation </a:t>
            </a:r>
            <a:r>
              <a:rPr b="1" lang="en" sz="1200"/>
              <a:t>:</a:t>
            </a:r>
            <a:endParaRPr b="1"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/>
              <a:t>Podman</a:t>
            </a:r>
            <a:r>
              <a:rPr b="1" lang="en" sz="1200">
                <a:solidFill>
                  <a:srgbClr val="00FF00"/>
                </a:solidFill>
              </a:rPr>
              <a:t>[pass]，</a:t>
            </a:r>
            <a:endParaRPr b="1" sz="1200">
              <a:solidFill>
                <a:srgbClr val="00FF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>
                <a:solidFill>
                  <a:schemeClr val="dk1"/>
                </a:solidFill>
              </a:rPr>
              <a:t>Container Image：</a:t>
            </a:r>
            <a:r>
              <a:rPr b="1" lang="en" sz="1200" u="sng">
                <a:solidFill>
                  <a:schemeClr val="hlink"/>
                </a:solidFill>
                <a:hlinkClick r:id="rId5"/>
              </a:rPr>
              <a:t>fedora-rv64</a:t>
            </a:r>
            <a:endParaRPr b="1"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/>
              <a:t>Ceph</a:t>
            </a:r>
            <a:r>
              <a:rPr b="1" lang="en" sz="1200">
                <a:solidFill>
                  <a:srgbClr val="00FF00"/>
                </a:solidFill>
              </a:rPr>
              <a:t>[pass]</a:t>
            </a:r>
            <a:endParaRPr b="1" sz="1200"/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 u="sng"/>
              <a:t>K8s</a:t>
            </a:r>
            <a:r>
              <a:rPr b="1" lang="en" sz="1200" u="sng">
                <a:solidFill>
                  <a:srgbClr val="00FF00"/>
                </a:solidFill>
              </a:rPr>
              <a:t> [pass][tested by Sophgo]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04" name="Google Shape;204;p32"/>
          <p:cNvSpPr txBox="1"/>
          <p:nvPr>
            <p:ph type="title"/>
          </p:nvPr>
        </p:nvSpPr>
        <p:spPr>
          <a:xfrm>
            <a:off x="73025" y="2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Fedora for RISC-V status update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/>
        </p:nvSpPr>
        <p:spPr>
          <a:xfrm>
            <a:off x="453850" y="600050"/>
            <a:ext cx="8483700" cy="28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lang="en"/>
              <a:t>investigate</a:t>
            </a:r>
            <a:r>
              <a:rPr lang="en"/>
              <a:t> the Fedora bootstrap scripts for aarch64，try to improve it for RV32:</a:t>
            </a:r>
            <a:endParaRPr/>
          </a:p>
          <a:p>
            <a: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https://github.com/U2FsdGVkX1/Fedora_bootstrap</a:t>
            </a:r>
            <a:endParaRPr/>
          </a:p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lang="en"/>
              <a:t>create a new bootstrap framework, target on multi-arch rpm-based Linux distro bootstrap</a:t>
            </a:r>
            <a:endParaRPr/>
          </a:p>
          <a:p>
            <a: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https://github.com/fedora-riscv/bootstrap</a:t>
            </a:r>
            <a:endParaRPr/>
          </a:p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lang="en"/>
              <a:t>Download srpm </a:t>
            </a:r>
            <a:r>
              <a:rPr lang="en"/>
              <a:t>automatically by a given list</a:t>
            </a:r>
            <a:endParaRPr/>
          </a:p>
          <a:p>
            <a: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https://github.com/fedora-riscv/srpm-get</a:t>
            </a:r>
            <a:endParaRPr/>
          </a:p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lang="en"/>
              <a:t>All the </a:t>
            </a:r>
            <a:r>
              <a:rPr lang="en"/>
              <a:t>documents</a:t>
            </a:r>
            <a:r>
              <a:rPr lang="en"/>
              <a:t> for this bootstrap:</a:t>
            </a:r>
            <a:endParaRPr/>
          </a:p>
          <a:p>
            <a:pPr indent="-2794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○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https://github.com/fedora-riscv/bootstrap-development-log</a:t>
            </a:r>
            <a:endParaRPr/>
          </a:p>
          <a:p>
            <a:pPr indent="-2794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○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https://github.com/fedora-riscv/rpmbuild-fedora-log</a:t>
            </a:r>
            <a:endParaRPr/>
          </a:p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lang="en"/>
              <a:t>The current status of bootstrap: stage3 native build，135/146[92%]。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3"/>
          <p:cNvSpPr txBox="1"/>
          <p:nvPr>
            <p:ph type="title"/>
          </p:nvPr>
        </p:nvSpPr>
        <p:spPr>
          <a:xfrm>
            <a:off x="73025" y="2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Fedora for RV32 </a:t>
            </a:r>
            <a:endParaRPr/>
          </a:p>
        </p:txBody>
      </p:sp>
      <p:sp>
        <p:nvSpPr>
          <p:cNvPr id="211" name="Google Shape;211;p33"/>
          <p:cNvSpPr txBox="1"/>
          <p:nvPr/>
        </p:nvSpPr>
        <p:spPr>
          <a:xfrm>
            <a:off x="3846150" y="3591025"/>
            <a:ext cx="2357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Stage2: minimal rootfs (with make)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212" name="Google Shape;212;p33"/>
          <p:cNvSpPr/>
          <p:nvPr/>
        </p:nvSpPr>
        <p:spPr>
          <a:xfrm>
            <a:off x="3453200" y="3684925"/>
            <a:ext cx="365100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3"/>
          <p:cNvSpPr txBox="1"/>
          <p:nvPr/>
        </p:nvSpPr>
        <p:spPr>
          <a:xfrm>
            <a:off x="6608900" y="3482700"/>
            <a:ext cx="2357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Stage3: </a:t>
            </a:r>
            <a:r>
              <a:rPr b="1" lang="en">
                <a:solidFill>
                  <a:srgbClr val="FF0000"/>
                </a:solidFill>
              </a:rPr>
              <a:t>native</a:t>
            </a:r>
            <a:r>
              <a:rPr b="1" lang="en">
                <a:solidFill>
                  <a:srgbClr val="00B050"/>
                </a:solidFill>
              </a:rPr>
              <a:t> build</a:t>
            </a:r>
            <a:endParaRPr b="1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packging tools: rpmbuild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6231700" y="3684925"/>
            <a:ext cx="435300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3"/>
          <p:cNvSpPr/>
          <p:nvPr/>
        </p:nvSpPr>
        <p:spPr>
          <a:xfrm>
            <a:off x="7515750" y="4098825"/>
            <a:ext cx="232200" cy="34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3"/>
          <p:cNvSpPr txBox="1"/>
          <p:nvPr/>
        </p:nvSpPr>
        <p:spPr>
          <a:xfrm>
            <a:off x="6771425" y="4367275"/>
            <a:ext cx="22632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Stage4: (rpm installed)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minimal rootfs 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453850" y="3591025"/>
            <a:ext cx="30000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Stage1: Native toolchain build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6414525" y="4563125"/>
            <a:ext cx="365100" cy="212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3818312" y="4474975"/>
            <a:ext cx="27213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Stage5: koji rpm builder rpms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515075" y="4469225"/>
            <a:ext cx="30714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Stage6: koji Image builder rpms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21" name="Google Shape;221;p33"/>
          <p:cNvSpPr/>
          <p:nvPr/>
        </p:nvSpPr>
        <p:spPr>
          <a:xfrm>
            <a:off x="3453325" y="4568875"/>
            <a:ext cx="365100" cy="212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22" name="Google Shape;222;p33"/>
          <p:cNvSpPr/>
          <p:nvPr/>
        </p:nvSpPr>
        <p:spPr>
          <a:xfrm>
            <a:off x="356975" y="3460575"/>
            <a:ext cx="5791800" cy="906600"/>
          </a:xfrm>
          <a:prstGeom prst="roundRect">
            <a:avLst>
              <a:gd fmla="val 16667" name="adj"/>
            </a:avLst>
          </a:prstGeom>
          <a:solidFill>
            <a:srgbClr val="FFFFFF">
              <a:alpha val="0"/>
            </a:srgbClr>
          </a:solidFill>
          <a:ln cap="flat" cmpd="sng" w="9525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Cross</a:t>
            </a:r>
            <a:r>
              <a:rPr lang="en"/>
              <a:t> build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Clang/LLVM + RISC-V</a:t>
            </a:r>
            <a:endParaRPr/>
          </a:p>
        </p:txBody>
      </p:sp>
      <p:sp>
        <p:nvSpPr>
          <p:cNvPr id="228" name="Google Shape;228;p34"/>
          <p:cNvSpPr txBox="1"/>
          <p:nvPr>
            <p:ph idx="1" type="body"/>
          </p:nvPr>
        </p:nvSpPr>
        <p:spPr>
          <a:xfrm>
            <a:off x="46600" y="1084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[RISCV] Match shl_vl (ext_vl v, splat 1) to vwadd_vl </a:t>
            </a:r>
            <a:r>
              <a:rPr lang="en" sz="1700" u="sng">
                <a:solidFill>
                  <a:schemeClr val="hlink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3"/>
              </a:rPr>
              <a:t>https://reviews.llvm.org/D154726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[ValueTracking] Guaranteed well-defined if parameter has a dereferecable_or_null attribute </a:t>
            </a:r>
            <a:r>
              <a:rPr lang="en" sz="1700" u="sng">
                <a:solidFill>
                  <a:schemeClr val="hlink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4"/>
              </a:rPr>
              <a:t>https://reviews.llvm.org/D153945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[SCCP] Replace valuestate.isConstant with helper isConstant </a:t>
            </a:r>
            <a:r>
              <a:rPr lang="en" sz="1700" u="sng">
                <a:solidFill>
                  <a:schemeClr val="hlink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5"/>
              </a:rPr>
              <a:t>https://reviews.llvm.org/D153717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[InstCombine] Add !noundef to match behavior of violating assume </a:t>
            </a:r>
            <a:r>
              <a:rPr lang="en" sz="1700" u="sng">
                <a:solidFill>
                  <a:schemeClr val="hlink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  <a:hlinkClick r:id="rId6"/>
              </a:rPr>
              <a:t>https://reviews.llvm.org/D153400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</a:pP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[MemoryDependencyAnalysis] Delete cache infos if CacheInfo-&gt;size != Loc.size https://reviews.llvm.org/D154323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to get involved with </a:t>
            </a:r>
            <a:r>
              <a:rPr b="1" lang="en"/>
              <a:t>RISC-V International?</a:t>
            </a:r>
            <a:endParaRPr b="1"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organization that develops the RISC-V specifications: </a:t>
            </a:r>
            <a:r>
              <a:rPr lang="en" u="sng">
                <a:solidFill>
                  <a:schemeClr val="hlink"/>
                </a:solidFill>
                <a:hlinkClick r:id="rId3"/>
              </a:rPr>
              <a:t>riscv.org</a:t>
            </a:r>
            <a:endParaRPr/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community.riscv.org/events</a:t>
            </a:r>
            <a:endParaRPr/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Non-profit with </a:t>
            </a:r>
            <a:r>
              <a:rPr lang="en" u="sng">
                <a:solidFill>
                  <a:schemeClr val="hlink"/>
                </a:solidFill>
                <a:hlinkClick r:id="rId4"/>
              </a:rPr>
              <a:t>3,100 + members across 70 countries </a:t>
            </a:r>
            <a:r>
              <a:rPr lang="en"/>
              <a:t> including companies and universities</a:t>
            </a:r>
            <a:endParaRPr/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Become a member</a:t>
            </a:r>
            <a:r>
              <a:rPr lang="en"/>
              <a:t> - </a:t>
            </a:r>
            <a:r>
              <a:rPr lang="en">
                <a:highlight>
                  <a:srgbClr val="FFF2CC"/>
                </a:highlight>
              </a:rPr>
              <a:t>free of cost to individuals and non-profits</a:t>
            </a:r>
            <a:endParaRPr>
              <a:highlight>
                <a:srgbClr val="FFF2CC"/>
              </a:highlight>
            </a:endParaRPr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RISC-V wiki</a:t>
            </a:r>
            <a:r>
              <a:rPr lang="en"/>
              <a:t> has many helpful resources</a:t>
            </a:r>
            <a:endParaRPr/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RISC-V mailing lists</a:t>
            </a:r>
            <a:r>
              <a:rPr lang="en"/>
              <a:t> for many topics (</a:t>
            </a:r>
            <a:r>
              <a:rPr lang="en" u="sng">
                <a:solidFill>
                  <a:schemeClr val="hlink"/>
                </a:solidFill>
                <a:hlinkClick r:id="rId8"/>
              </a:rPr>
              <a:t>public archives</a:t>
            </a:r>
            <a:r>
              <a:rPr lang="en"/>
              <a:t>)</a:t>
            </a:r>
            <a:endParaRPr/>
          </a:p>
          <a:p>
            <a:pPr indent="-325755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Technical Meetings Calendar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QEMU and Spike Progress </a:t>
            </a:r>
            <a:endParaRPr sz="2700"/>
          </a:p>
        </p:txBody>
      </p:sp>
      <p:sp>
        <p:nvSpPr>
          <p:cNvPr id="234" name="Google Shape;234;p35"/>
          <p:cNvSpPr txBox="1"/>
          <p:nvPr>
            <p:ph idx="1" type="body"/>
          </p:nvPr>
        </p:nvSpPr>
        <p:spPr>
          <a:xfrm>
            <a:off x="224150" y="973425"/>
            <a:ext cx="8520600" cy="4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1927" lvl="0" marL="457200" rtl="0" algn="l">
              <a:spcBef>
                <a:spcPts val="0"/>
              </a:spcBef>
              <a:spcAft>
                <a:spcPts val="0"/>
              </a:spcAft>
              <a:buSzPts val="1785"/>
              <a:buFont typeface="Microsoft Yahei"/>
              <a:buChar char="●"/>
            </a:pPr>
            <a:r>
              <a:rPr lang="en" sz="1584">
                <a:latin typeface="Microsoft Yahei"/>
                <a:ea typeface="Microsoft Yahei"/>
                <a:cs typeface="Microsoft Yahei"/>
                <a:sym typeface="Microsoft Yahei"/>
              </a:rPr>
              <a:t>QEMU</a:t>
            </a:r>
            <a:endParaRPr sz="1584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23335" lvl="1" marL="914400" rtl="0" algn="l">
              <a:spcBef>
                <a:spcPts val="0"/>
              </a:spcBef>
              <a:spcAft>
                <a:spcPts val="0"/>
              </a:spcAft>
              <a:buSzPts val="1492"/>
              <a:buFont typeface="Microsoft Yahei"/>
              <a:buChar char="○"/>
            </a:pPr>
            <a:r>
              <a:rPr lang="en">
                <a:latin typeface="Microsoft Yahei"/>
                <a:ea typeface="Microsoft Yahei"/>
                <a:cs typeface="Microsoft Yahei"/>
                <a:sym typeface="Microsoft Yahei"/>
              </a:rPr>
              <a:t>Update support for BF16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Microsoft Yahei"/>
              <a:buChar char="■"/>
            </a:pP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https://lists.gnu.org/archive/html/qemu-riscv/2023-06/msg00377.html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icrosoft Yahei"/>
              <a:buChar char="○"/>
            </a:pPr>
            <a:r>
              <a:rPr lang="en">
                <a:latin typeface="Microsoft Yahei"/>
                <a:ea typeface="Microsoft Yahei"/>
                <a:cs typeface="Microsoft Yahei"/>
                <a:sym typeface="Microsoft Yahei"/>
              </a:rPr>
              <a:t>Improve PMP check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Microsoft Yahei"/>
              <a:buChar char="■"/>
            </a:pP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https://lists.gnu.org/archive/html/qemu-riscv/2023-06/msg00730.html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icrosoft Yahei"/>
              <a:buChar char="○"/>
            </a:pPr>
            <a:r>
              <a:rPr lang="en">
                <a:latin typeface="Microsoft Yahei"/>
                <a:ea typeface="Microsoft Yahei"/>
                <a:cs typeface="Microsoft Yahei"/>
                <a:sym typeface="Microsoft Yahei"/>
              </a:rPr>
              <a:t>Add RISC-V TCG support for V extension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Microsoft Yahei"/>
              <a:buChar char="■"/>
            </a:pP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https://github.com/plctlab/plct-qemu/tree/plct-riscv-backend-rvv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Microsoft Yahei"/>
              <a:buChar char="●"/>
            </a:pPr>
            <a:r>
              <a:rPr lang="en" sz="1500">
                <a:latin typeface="Microsoft Yahei"/>
                <a:ea typeface="Microsoft Yahei"/>
                <a:cs typeface="Microsoft Yahei"/>
                <a:sym typeface="Microsoft Yahei"/>
              </a:rPr>
              <a:t>Spike</a:t>
            </a:r>
            <a:endParaRPr sz="15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○"/>
            </a:pPr>
            <a:r>
              <a:rPr lang="en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Fix disas for cm.mva01s/mvsa01</a:t>
            </a:r>
            <a:endParaRPr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Open Sans"/>
              <a:buChar char="■"/>
            </a:pPr>
            <a:r>
              <a:rPr lang="en" sz="1200" u="sng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https://github.com/riscv-software-src/riscv-isa-sim/pull/1372</a:t>
            </a:r>
            <a:endParaRPr sz="1300" u="sng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Microsoft Yahei"/>
              <a:buChar char="○"/>
            </a:pPr>
            <a:r>
              <a:rPr lang="en">
                <a:latin typeface="Microsoft Yahei"/>
                <a:ea typeface="Microsoft Yahei"/>
                <a:cs typeface="Microsoft Yahei"/>
                <a:sym typeface="Microsoft Yahei"/>
              </a:rPr>
              <a:t>Fix lmul range</a:t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-304800" lvl="2" marL="1371600" rtl="0" algn="l">
              <a:spcBef>
                <a:spcPts val="0"/>
              </a:spcBef>
              <a:spcAft>
                <a:spcPts val="0"/>
              </a:spcAft>
              <a:buSzPts val="1200"/>
              <a:buFont typeface="Microsoft Yahei"/>
              <a:buChar char="■"/>
            </a:pPr>
            <a:r>
              <a:rPr lang="en" sz="1200" u="sng">
                <a:solidFill>
                  <a:schemeClr val="hlink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7"/>
              </a:rPr>
              <a:t>https://github.com/riscv-software-src/riscv-isa-sim/pull/1403</a:t>
            </a:r>
            <a:endParaRPr sz="120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166050" y="115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V8 for RISC-V （from PLCT, regular daily maintain） </a:t>
            </a:r>
            <a:endParaRPr/>
          </a:p>
        </p:txBody>
      </p:sp>
      <p:sp>
        <p:nvSpPr>
          <p:cNvPr id="240" name="Google Shape;240;p36"/>
          <p:cNvSpPr txBox="1"/>
          <p:nvPr>
            <p:ph idx="1" type="body"/>
          </p:nvPr>
        </p:nvSpPr>
        <p:spPr>
          <a:xfrm>
            <a:off x="52650" y="609100"/>
            <a:ext cx="9038700" cy="445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429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1. Port upstream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4576325: [riscv][builtins] Split CallApiCallback into generic and optimized variants | </a:t>
            </a:r>
            <a:r>
              <a:rPr lang="en" sz="1200" u="sng">
                <a:solidFill>
                  <a:schemeClr val="accent5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https://chromium-review.googlesource.com/c/v8/v8/+/4576325</a:t>
            </a:r>
            <a:endParaRPr sz="1200" u="sng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4593016: [riscv][wasm-gc] Inlining into JS: Lower traps to conditional jump to trap call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https://chromium-review.googlesource.com/c/v8/v8/+/4593016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4583609: [riscv] Fix pointer compression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https://chromium-review.googlesource.com/c/v8/v8/+/4583609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4596402: [riscv][simulator] Fix test error of vfwredosum in riscv32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https://chromium-review.googlesource.com/c/v8/v8/+/4596402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4606688: [riscv][builtins] Port HandleApiCall to CSA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https://chromium-review.googlesource.com/c/v8/v8/+/4606688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4608527: [riscv][heap] Move age from BytecodeArray into SharedFunctionInfo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https://chromium-review.googlesource.com/c/v8/v8/+/4608527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4612048: [riscv][compiler] Add Adapter template argument to InstructionSelector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https://chromium-review.googlesource.com/c/v8/v8/+/4612048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4624977: [riscv][SFI] Fix the store size of SharedFunctionInfo::Age field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https://chromium-review.googlesource.com/c/v8/v8/+/4624977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4630556: [riscv][compiler] Generalize InstructionSelectorT for Turboshaft (part 1)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https://chromium-review.googlesource.com/c/v8/v8/+/4630556</a:t>
            </a:r>
            <a:endParaRPr sz="1200">
              <a:solidFill>
                <a:schemeClr val="accent5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2. New feature</a:t>
            </a:r>
            <a:endParaRPr sz="1200">
              <a:solidFill>
                <a:srgbClr val="1F2328"/>
              </a:solidFill>
              <a:highlight>
                <a:schemeClr val="lt1"/>
              </a:highlight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1F2328"/>
              </a:buClr>
              <a:buSzPts val="1200"/>
              <a:buChar char="●"/>
            </a:pPr>
            <a:r>
              <a:rPr lang="en" sz="1200">
                <a:solidFill>
                  <a:srgbClr val="1F2328"/>
                </a:solidFill>
                <a:highlight>
                  <a:schemeClr val="lt1"/>
                </a:highlight>
              </a:rPr>
              <a:t>4653674: [sandbox][riscv] Port sandbox | </a:t>
            </a:r>
            <a:r>
              <a:rPr lang="en" sz="1200">
                <a:solidFill>
                  <a:schemeClr val="accent5"/>
                </a:solidFill>
                <a:highlight>
                  <a:schemeClr val="lt1"/>
                </a:highlight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https://chromium-review.googlesource.com/c/v8/v8/+/4653674</a:t>
            </a:r>
            <a:endParaRPr sz="1050">
              <a:solidFill>
                <a:schemeClr val="dk1"/>
              </a:solidFill>
              <a:highlight>
                <a:srgbClr val="BCFFD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type="title"/>
          </p:nvPr>
        </p:nvSpPr>
        <p:spPr>
          <a:xfrm>
            <a:off x="247650" y="207125"/>
            <a:ext cx="8520600" cy="6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Spidermonkey for RISC-V: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E0000"/>
              </a:solidFill>
            </a:endParaRPr>
          </a:p>
        </p:txBody>
      </p:sp>
      <p:sp>
        <p:nvSpPr>
          <p:cNvPr id="246" name="Google Shape;246;p37"/>
          <p:cNvSpPr txBox="1"/>
          <p:nvPr>
            <p:ph idx="1" type="body"/>
          </p:nvPr>
        </p:nvSpPr>
        <p:spPr>
          <a:xfrm>
            <a:off x="247650" y="1225900"/>
            <a:ext cx="8648700" cy="32928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EE0000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1800"/>
              <a:buChar char="●"/>
            </a:pPr>
            <a:r>
              <a:rPr b="1" lang="en" sz="1500">
                <a:solidFill>
                  <a:schemeClr val="dk1"/>
                </a:solidFill>
                <a:highlight>
                  <a:srgbClr val="FFFFFF"/>
                </a:highlight>
              </a:rPr>
              <a:t>No update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47" name="Google Shape;247;p37"/>
          <p:cNvSpPr txBox="1"/>
          <p:nvPr/>
        </p:nvSpPr>
        <p:spPr>
          <a:xfrm>
            <a:off x="4415050" y="422850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OpenJDK Upstream for RISC-V（RV64/PLCT）</a:t>
            </a:r>
            <a:endParaRPr/>
          </a:p>
        </p:txBody>
      </p:sp>
      <p:sp>
        <p:nvSpPr>
          <p:cNvPr id="253" name="Google Shape;253;p38"/>
          <p:cNvSpPr txBox="1"/>
          <p:nvPr>
            <p:ph idx="1" type="body"/>
          </p:nvPr>
        </p:nvSpPr>
        <p:spPr>
          <a:xfrm>
            <a:off x="311700" y="972450"/>
            <a:ext cx="8520600" cy="392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1</a:t>
            </a:r>
            <a:r>
              <a:rPr lang="en" sz="2815"/>
              <a:t>. Reviewed OpenJDK mainline PRs: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3"/>
              </a:rPr>
              <a:t>https://github.com/openjdk/jdk/pull/11996</a:t>
            </a:r>
            <a:r>
              <a:rPr lang="en" sz="2815"/>
              <a:t> (JDK-8299229: [JVMCI] add support for UseZGC)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4"/>
              </a:rPr>
              <a:t>https://github.com/openjdk/jdk/pull/13794</a:t>
            </a:r>
            <a:r>
              <a:rPr lang="en" sz="2815"/>
              <a:t> (8303153: Native interpreter frame missing mirror)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5"/>
              </a:rPr>
              <a:t>https://github.com/openjdk/jdk/pull/13771</a:t>
            </a:r>
            <a:r>
              <a:rPr lang="en" sz="2815"/>
              <a:t> (8307058: Implementation of Generational ZGC)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6"/>
              </a:rPr>
              <a:t>https://github.com/openjdk/jdk/pull/13645</a:t>
            </a:r>
            <a:r>
              <a:rPr lang="en" sz="2815"/>
              <a:t> (8291550: RISC-V: jdk uses misaligned memory access when AvoidUnalignedAccess enabled)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7"/>
              </a:rPr>
              <a:t>https://github.com/openjdk/jdk/pull/13684</a:t>
            </a:r>
            <a:r>
              <a:rPr lang="en" sz="2815"/>
              <a:t> (8306966: RISC-V: Support vector cast node for Vector API)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8"/>
              </a:rPr>
              <a:t>https://github.com/openjdk/jdk/pull/13739</a:t>
            </a:r>
            <a:r>
              <a:rPr lang="en" sz="2815"/>
              <a:t> (8307150: RISC-V: Remove remaining StoreLoad barrier with UseCondCardMark for Serial/Parallel GC)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9"/>
              </a:rPr>
              <a:t>https://github.com/openjdk/jdk/pull/13800</a:t>
            </a:r>
            <a:r>
              <a:rPr lang="en" sz="2815"/>
              <a:t> (8307446: RISC-V: Improve performance of floating point to integer conversion)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0"/>
              </a:rPr>
              <a:t>https://github.com/openjdk/jdk/pull/13862</a:t>
            </a:r>
            <a:r>
              <a:rPr lang="en" sz="2815"/>
              <a:t> (8307609: RISC-V: Added support for Extract, Compress, Expand and other nodes for Vector API)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1"/>
              </a:rPr>
              <a:t>https://github.com/openjdk/jdk/pull/13881</a:t>
            </a:r>
            <a:r>
              <a:rPr lang="en" sz="2815"/>
              <a:t> (8307651: RISC-V: stringL_indexof_char instruction has wrong format string)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2"/>
              </a:rPr>
              <a:t>https://github.com/openjdk/jdk/pull/12682</a:t>
            </a:r>
            <a:r>
              <a:rPr lang="en" sz="2815"/>
              <a:t> (8302908: RISC-V: Support masked vector arithmetic instructions for Vector API)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3"/>
              </a:rPr>
              <a:t>https://github.com/openjdk/jdk/pull/13245</a:t>
            </a:r>
            <a:r>
              <a:rPr lang="en" sz="2815"/>
              <a:t> (8305247: On RISC-V generate_fixed_frame() sometimes generate a relativized locals value which is way too large)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4"/>
              </a:rPr>
              <a:t>https://github.com/openjdk/jdk/pull/13244</a:t>
            </a:r>
            <a:r>
              <a:rPr lang="en" sz="2815"/>
              <a:t> (8305236: Some LoadLoad barriers in the interpreter are unnecessary after JDK-8220051)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5"/>
              </a:rPr>
              <a:t>https://github.com/openjdk/jdk/pull/13079</a:t>
            </a:r>
            <a:r>
              <a:rPr lang="en" sz="2815"/>
              <a:t> (8304265: Implementation of Foreign Function and Memory API (Third Preview))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6"/>
              </a:rPr>
              <a:t>https://github.com/openjdk/jdk/pull/13368</a:t>
            </a:r>
            <a:r>
              <a:rPr lang="en" sz="2815"/>
              <a:t> (8305728: RISC-V: Add test_bit for power-of-two bit mask testing)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7"/>
              </a:rPr>
              <a:t>https://github.com/openjdk/jdk/pull/13477</a:t>
            </a:r>
            <a:r>
              <a:rPr lang="en" sz="2815"/>
              <a:t> (8300197: Freeze/thaw an interpreter frame using a single copy_to_chunk() call)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8"/>
              </a:rPr>
              <a:t>https://github.com/openjdk/jdk/pull/12706</a:t>
            </a:r>
            <a:r>
              <a:rPr lang="en" sz="2815"/>
              <a:t> (8306057: False arguments calling dispatch_base for aarch64)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19"/>
              </a:rPr>
              <a:t>https://github.com/openjdk/jdk/pull/13227</a:t>
            </a:r>
            <a:r>
              <a:rPr lang="en" sz="2815"/>
              <a:t> (8305056: Avoid unaligned access in emit_intX methods if not enabled)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0"/>
              </a:rPr>
              <a:t>https://github.com/openjdk/jdk/pull/13345</a:t>
            </a:r>
            <a:r>
              <a:rPr lang="en" sz="2815"/>
              <a:t> (8051725: Improve expansion of Conv2B nodes in the middle-end)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t/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2. Reviewed/Merged backport PRs for riscv-port-jdk17u repo: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1"/>
              </a:rPr>
              <a:t>https://github.com/openjdk/riscv-port-jdk17u/pull/33</a:t>
            </a:r>
            <a:r>
              <a:rPr lang="en" sz="2815"/>
              <a:t> (8305512: RISC-V: Enable RVC extension by default on supported hardware)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2"/>
              </a:rPr>
              <a:t>https://github.com/openjdk/riscv-port-jdk17u/pull/34</a:t>
            </a:r>
            <a:r>
              <a:rPr lang="en" sz="2815"/>
              <a:t> (8290137: riscv: small refactoring for add_memory_int32/64)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3"/>
              </a:rPr>
              <a:t>https://github.com/openjdk/riscv-port-jdk17u/pull/35</a:t>
            </a:r>
            <a:r>
              <a:rPr lang="en" sz="2815"/>
              <a:t> (8293474: RISC-V: Unify the way of moving function pointer)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4"/>
              </a:rPr>
              <a:t>https://github.com/openjdk/riscv-port-jdk17u/pull/36</a:t>
            </a:r>
            <a:r>
              <a:rPr lang="en" sz="2815"/>
              <a:t> (8294430: RISC-V: Small refactoring for movptr_with_offset)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5"/>
              </a:rPr>
              <a:t>https://github.com/openjdk/riscv-port-jdk17u/pull/37</a:t>
            </a:r>
            <a:r>
              <a:rPr lang="en" sz="2815"/>
              <a:t> (8294492: RISC-V: Use li instead of patchable movptr at non-patchable callsites)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6"/>
              </a:rPr>
              <a:t>https://github.com/openjdk/riscv-port-jdk17u/pull/38</a:t>
            </a:r>
            <a:r>
              <a:rPr lang="en" sz="2815"/>
              <a:t> (8295270: RISC-V: Clean up and refactoring for assembler functions)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7"/>
              </a:rPr>
              <a:t>https://github.com/openjdk/riscv-port-jdk17u/pull/39</a:t>
            </a:r>
            <a:r>
              <a:rPr lang="en" sz="2815"/>
              <a:t> (8295968: RISC-V: Rename some assembler intrinsic functions for RVV 1.0)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8"/>
              </a:rPr>
              <a:t>https://github.com/openjdk/riscv-port-jdk17u/pull/40</a:t>
            </a:r>
            <a:r>
              <a:rPr lang="en" sz="2815"/>
              <a:t> (8293050: RISC-V: Remove redundant non-null assertions about macro-assembler)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29"/>
              </a:rPr>
              <a:t>https://github.com/openjdk/riscv-port-jdk17u/pull/41</a:t>
            </a:r>
            <a:r>
              <a:rPr lang="en" sz="2815"/>
              <a:t> (8296447: RISC-V: Make the operands order of vrsub_vx/vrsub_vi consistent with RVV 1.0 spec)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30"/>
              </a:rPr>
              <a:t>https://github.com/openjdk/riscv-port-jdk17u/pull/42</a:t>
            </a:r>
            <a:r>
              <a:rPr lang="en" sz="2815"/>
              <a:t> (8302776: RISC-V: Fix typo CSR_INSTERT to CSR_INSTRET)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31"/>
              </a:rPr>
              <a:t>https://github.com/openjdk/riscv-port-jdk17u/pull/43</a:t>
            </a:r>
            <a:r>
              <a:rPr lang="en" sz="2815"/>
              <a:t> (8292867: RISC-V: Simplify weak CAS return value handling)</a:t>
            </a:r>
            <a:endParaRPr sz="2815"/>
          </a:p>
          <a:p>
            <a:pPr indent="-27329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815"/>
              <a:t>- </a:t>
            </a:r>
            <a:r>
              <a:rPr lang="en" sz="2815" u="sng">
                <a:solidFill>
                  <a:schemeClr val="hlink"/>
                </a:solidFill>
                <a:hlinkClick r:id="rId32"/>
              </a:rPr>
              <a:t>https://github.com/openjdk/riscv-port-jdk17u/pull/44</a:t>
            </a:r>
            <a:r>
              <a:rPr lang="en" sz="2815"/>
              <a:t> (8293524: RISC-V: Use macro-assembler functions as appropriate)</a:t>
            </a:r>
            <a:endParaRPr sz="2815"/>
          </a:p>
          <a:p>
            <a:pPr indent="-2571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t/>
            </a:r>
            <a:endParaRPr/>
          </a:p>
          <a:p>
            <a:pPr indent="-2571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t/>
            </a:r>
            <a:endParaRPr/>
          </a:p>
          <a:p>
            <a:pPr indent="-25717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ROCm bootstrapping for RISC-V (Robin Lu, PLCT Tariser) </a:t>
            </a:r>
            <a:endParaRPr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00" u="sng">
                <a:solidFill>
                  <a:srgbClr val="1A0DAB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AMD ROCm™</a:t>
            </a:r>
            <a:r>
              <a:rPr lang="en"/>
              <a:t> ROCm is an open software ecosystem for accelerated compute, supporting HPC &amp; machine learning to access open compute languages, compilers, etc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Target: Ubuntu 22.04 LTS (+Kernel Patch), HiFive Unmatched and Vega 7nm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rocm-smi, rocminfo, hipcc, amdgpu, etc. works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rocm opencl runtime meets same problem with https://bugs.gentoo.org/895286 , and rocm-bandwidth-test meets Seg fault. </a:t>
            </a:r>
            <a:endParaRPr/>
          </a:p>
        </p:txBody>
      </p:sp>
      <p:pic>
        <p:nvPicPr>
          <p:cNvPr id="260" name="Google Shape;26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725" y="3590425"/>
            <a:ext cx="6738726" cy="15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Discussion / AOB</a:t>
            </a:r>
            <a:endParaRPr/>
          </a:p>
        </p:txBody>
      </p:sp>
      <p:sp>
        <p:nvSpPr>
          <p:cNvPr id="266" name="Google Shape;266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Tarsier Project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</a:t>
            </a:r>
            <a:r>
              <a:rPr lang="en" u="sng">
                <a:solidFill>
                  <a:schemeClr val="hlink"/>
                </a:solidFill>
                <a:hlinkClick r:id="rId4"/>
              </a:rPr>
              <a:t>RISC-V events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will RISC-V be official for Fedora?  It needs a RISC-V server to exist.</a:t>
            </a:r>
            <a:endParaRPr/>
          </a:p>
        </p:txBody>
      </p:sp>
      <p:sp>
        <p:nvSpPr>
          <p:cNvPr id="267" name="Google Shape;267;p40"/>
          <p:cNvSpPr txBox="1"/>
          <p:nvPr/>
        </p:nvSpPr>
        <p:spPr>
          <a:xfrm>
            <a:off x="1523625" y="2660575"/>
            <a:ext cx="6054000" cy="400200"/>
          </a:xfrm>
          <a:prstGeom prst="rect">
            <a:avLst/>
          </a:prstGeom>
          <a:solidFill>
            <a:srgbClr val="2FB4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REMOVE THE TEXT BOX IF YOU UPDATED THIS SLIDE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85C6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archive &amp; </a:t>
            </a:r>
            <a:r>
              <a:rPr lang="en">
                <a:solidFill>
                  <a:schemeClr val="lt1"/>
                </a:solidFill>
              </a:rPr>
              <a:t>backup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/>
          <p:nvPr>
            <p:ph idx="1" type="body"/>
          </p:nvPr>
        </p:nvSpPr>
        <p:spPr>
          <a:xfrm>
            <a:off x="229499" y="792333"/>
            <a:ext cx="8605500" cy="38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Sophgo is more OPEN, welcome to become our partner.</a:t>
            </a:r>
            <a:endParaRPr/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Sophgo will start a series of open source projects, </a:t>
            </a:r>
            <a:endParaRPr/>
          </a:p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/>
              <a:t>     will announce them one after another.</a:t>
            </a:r>
            <a:endParaRPr/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Come from Open Source，give back to Open Source。</a:t>
            </a:r>
            <a:endParaRPr/>
          </a:p>
        </p:txBody>
      </p:sp>
      <p:sp>
        <p:nvSpPr>
          <p:cNvPr id="278" name="Google Shape;278;p42"/>
          <p:cNvSpPr txBox="1"/>
          <p:nvPr>
            <p:ph idx="12" type="sldNum"/>
          </p:nvPr>
        </p:nvSpPr>
        <p:spPr>
          <a:xfrm>
            <a:off x="6777602" y="47445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2"/>
          <p:cNvSpPr txBox="1"/>
          <p:nvPr/>
        </p:nvSpPr>
        <p:spPr>
          <a:xfrm>
            <a:off x="1523625" y="2660575"/>
            <a:ext cx="6054000" cy="400200"/>
          </a:xfrm>
          <a:prstGeom prst="rect">
            <a:avLst/>
          </a:prstGeom>
          <a:solidFill>
            <a:srgbClr val="2FB4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REMOVE THE TEXT BOX IF YOU UPDATED THIS SLIDE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RISC-V Summit in USA</a:t>
            </a:r>
            <a:endParaRPr b="1"/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https://events.linuxfoundation.org/riscv-summit/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DECEMBER 13 – 14, 2022 in San Jose, CA</a:t>
            </a:r>
            <a:endParaRPr/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150" y="215270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links from the June 29 discussion</a:t>
            </a:r>
            <a:endParaRPr/>
          </a:p>
        </p:txBody>
      </p:sp>
      <p:sp>
        <p:nvSpPr>
          <p:cNvPr id="292" name="Google Shape;292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Pine64 update</a:t>
            </a: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RISC-V laptop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MNT Reform</a:t>
            </a:r>
            <a:r>
              <a:rPr lang="en"/>
              <a:t> open source laptop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Rust on RISC-V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7"/>
              </a:rPr>
              <a:t>Daniel Maslowski</a:t>
            </a:r>
            <a:r>
              <a:rPr lang="en"/>
              <a:t> works on oreboot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RustSBI: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https://github.com/rustsbi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Telegram chat: </a:t>
            </a:r>
            <a:r>
              <a:rPr lang="en" u="sng">
                <a:solidFill>
                  <a:schemeClr val="hlink"/>
                </a:solidFill>
                <a:hlinkClick r:id="rId9"/>
              </a:rPr>
              <a:t>Mainline Linux for D1</a:t>
            </a:r>
            <a:r>
              <a:rPr lang="en"/>
              <a:t> (RISC-V discussions)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PE format</a:t>
            </a:r>
            <a:r>
              <a:rPr lang="en"/>
              <a:t> has RISC-V listed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1"/>
              </a:rPr>
              <a:t>IDEs and Debuggers</a:t>
            </a:r>
            <a:r>
              <a:rPr lang="en"/>
              <a:t> on the RISC-V Exchange (riscv.org)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2"/>
              </a:rPr>
              <a:t>RISC-V Toolchains and Runtimes sub-committee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3"/>
              </a:rPr>
              <a:t>Containers and Go applications on RISC-V</a:t>
            </a:r>
            <a:r>
              <a:rPr lang="en"/>
              <a:t> - Carlos is RISC-V Ambassador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14"/>
              </a:rPr>
              <a:t>Zoom Transcript from June 29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1524000" y="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https://calendar.google.com/calendar/u/0/embed?src=tech.meetings@riscv.org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3450" y="419825"/>
            <a:ext cx="6488305" cy="422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Linux Plumber Conference: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RISC-V micro-conference</a:t>
            </a:r>
            <a:r>
              <a:rPr b="1" lang="en">
                <a:solidFill>
                  <a:srgbClr val="000000"/>
                </a:solidFill>
              </a:rPr>
              <a:t> 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98" name="Google Shape;29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Linux Plumbers Conference 2022 in Dublin back in September</a:t>
            </a:r>
            <a:endParaRPr i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Live stream</a:t>
            </a:r>
            <a:r>
              <a:rPr lang="en"/>
              <a:t> </a:t>
            </a:r>
            <a:r>
              <a:rPr i="1" lang="en"/>
              <a:t>(individual videos of talks posted later)</a:t>
            </a:r>
            <a:endParaRPr i="1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0512" y="2007925"/>
            <a:ext cx="4802974" cy="313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Embedded Linux Conference Europe 2022</a:t>
            </a:r>
            <a:endParaRPr b="1"/>
          </a:p>
        </p:txBody>
      </p:sp>
      <p:sp>
        <p:nvSpPr>
          <p:cNvPr id="305" name="Google Shape;305;p46"/>
          <p:cNvSpPr txBox="1"/>
          <p:nvPr>
            <p:ph idx="1" type="body"/>
          </p:nvPr>
        </p:nvSpPr>
        <p:spPr>
          <a:xfrm>
            <a:off x="335825" y="1144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Talks related to RISC-V that happened in Dublin back in September: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Linux on RISC-V</a:t>
            </a:r>
            <a:r>
              <a:rPr lang="en"/>
              <a:t> by Drew Fustini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RISC-V and Open Hardware BoF</a:t>
            </a:r>
            <a:r>
              <a:rPr lang="en"/>
              <a:t> (“birds of a feather”) hosted by Drew Fustini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6"/>
          <p:cNvSpPr txBox="1"/>
          <p:nvPr/>
        </p:nvSpPr>
        <p:spPr>
          <a:xfrm>
            <a:off x="3065638" y="3287525"/>
            <a:ext cx="152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96969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ELC-E Dublin 2022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6621" y="3011300"/>
            <a:ext cx="4599025" cy="149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RISC-V Summit China 2022</a:t>
            </a:r>
            <a:endParaRPr/>
          </a:p>
        </p:txBody>
      </p:sp>
      <p:sp>
        <p:nvSpPr>
          <p:cNvPr id="313" name="Google Shape;313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videos are online now: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https://space.bilibili.com/1121469705</a:t>
            </a:r>
            <a:endParaRPr/>
          </a:p>
        </p:txBody>
      </p:sp>
      <p:pic>
        <p:nvPicPr>
          <p:cNvPr id="314" name="Google Shape;31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151" y="1710623"/>
            <a:ext cx="6866376" cy="31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Linux Distro</a:t>
            </a:r>
            <a:endParaRPr/>
          </a:p>
        </p:txBody>
      </p:sp>
      <p:sp>
        <p:nvSpPr>
          <p:cNvPr id="320" name="Google Shape;320;p48"/>
          <p:cNvSpPr txBox="1"/>
          <p:nvPr>
            <p:ph idx="1" type="body"/>
          </p:nvPr>
        </p:nvSpPr>
        <p:spPr>
          <a:xfrm>
            <a:off x="311700" y="1152475"/>
            <a:ext cx="8520600" cy="3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000"/>
              <a:t>Arch Linux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[extra] 2604 / 3035 (85.79%)(up: 0.2%)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[community] 7706 / 9291 (82.94%)( up: 4.83%)</a:t>
            </a:r>
            <a:endParaRPr sz="1000"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Ported </a:t>
            </a:r>
            <a:r>
              <a:rPr lang="en" sz="1000" u="sng">
                <a:solidFill>
                  <a:schemeClr val="hlink"/>
                </a:solidFill>
                <a:hlinkClick r:id="rId3"/>
              </a:rPr>
              <a:t>ldc</a:t>
            </a:r>
            <a:r>
              <a:rPr lang="en" sz="1000"/>
              <a:t> to RISC-V</a:t>
            </a:r>
            <a:endParaRPr sz="1000"/>
          </a:p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000"/>
              <a:t>Debian</a:t>
            </a:r>
            <a:endParaRPr sz="1000"/>
          </a:p>
          <a:p>
            <a:pPr indent="-2921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Char char="●"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New updates for official port,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porterbox available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2921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Char char="●"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Atomic issue is big problem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000"/>
              <a:t>openSUSE</a:t>
            </a:r>
            <a:endParaRPr sz="1000"/>
          </a:p>
          <a:p>
            <a:pPr indent="-292100" lvl="0" marL="45720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https://en.opensuse.org/openSUSE:RISC-V</a:t>
            </a:r>
            <a:endParaRPr sz="1000"/>
          </a:p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000"/>
              <a:t>openEuler RISC-V (oerv)</a:t>
            </a:r>
            <a:endParaRPr sz="1000"/>
          </a:p>
          <a:p>
            <a:pPr indent="-2921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The new image has been released, adding support for Firefox, Chromium, Libreoffice, Thunderbird, GIMP, VLC and other popular software.</a:t>
            </a:r>
            <a:endParaRPr sz="1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Linux</a:t>
            </a:r>
            <a:r>
              <a:rPr lang="en"/>
              <a:t> Distro</a:t>
            </a:r>
            <a:endParaRPr/>
          </a:p>
        </p:txBody>
      </p:sp>
      <p:sp>
        <p:nvSpPr>
          <p:cNvPr id="326" name="Google Shape;32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Gentoo</a:t>
            </a:r>
            <a:endParaRPr sz="1000"/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000"/>
              <a:t>47 keywordings in the past 4 weeks</a:t>
            </a:r>
            <a:endParaRPr sz="10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000"/>
              <a:t>firefox/opencl keyworded in official portage tree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Testing systemd’s merge-user profile, so far so good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StarFive donate one VF2 board to Gentoo Community(to @jsmolic)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Gentoo Image for V2 board from community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https://forum.rvspace.org/t/experimental-gentoo-image/1807</a:t>
            </a:r>
            <a:endParaRPr sz="10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RISC-V Day Tokyo 2023 Summer Conference</a:t>
            </a:r>
            <a:endParaRPr/>
          </a:p>
        </p:txBody>
      </p:sp>
      <p:sp>
        <p:nvSpPr>
          <p:cNvPr id="332" name="Google Shape;332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Schedule and resource：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https://riscv.or.jp/en/risc-v-day-tokyo-2023-summer-en/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Event Dates: June 20 (Tue) , 2023   9:00 ‐ 20:00 JST (UTC+9)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t/>
            </a:r>
            <a:endParaRPr/>
          </a:p>
        </p:txBody>
      </p:sp>
      <p:pic>
        <p:nvPicPr>
          <p:cNvPr id="333" name="Google Shape;33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725" y="2505673"/>
            <a:ext cx="5379026" cy="12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RISC-V Lab (2023-04-13) </a:t>
            </a:r>
            <a:r>
              <a:rPr lang="en" sz="1911">
                <a:highlight>
                  <a:srgbClr val="CFE2F3"/>
                </a:highlight>
              </a:rPr>
              <a:t>(Wei Wu, Offline)</a:t>
            </a:r>
            <a:endParaRPr sz="1911">
              <a:highlight>
                <a:srgbClr val="CFE2F3"/>
              </a:highlight>
            </a:endParaRPr>
          </a:p>
        </p:txBody>
      </p:sp>
      <p:sp>
        <p:nvSpPr>
          <p:cNvPr id="339" name="Google Shape;339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RISC-V Lab (Beijing) is </a:t>
            </a: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up and running</a:t>
            </a:r>
            <a:r>
              <a:rPr lang="en">
                <a:solidFill>
                  <a:schemeClr val="dk1"/>
                </a:solidFill>
              </a:rPr>
              <a:t>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>
                <a:solidFill>
                  <a:schemeClr val="accent1"/>
                </a:solidFill>
              </a:rPr>
              <a:t>Received 6x EVB/SG2042 boards w/ 64 RISC-V cores! Awesome!</a:t>
            </a:r>
            <a:endParaRPr>
              <a:solidFill>
                <a:schemeClr val="accen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</a:pPr>
            <a:r>
              <a:rPr lang="en">
                <a:solidFill>
                  <a:schemeClr val="accent1"/>
                </a:solidFill>
              </a:rPr>
              <a:t>At least 3x boards will be integrated into RISC-V Lab (Hangzhou) for RISC-V developers</a:t>
            </a:r>
            <a:endParaRPr>
              <a:solidFill>
                <a:schemeClr val="accen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1400"/>
              <a:buChar char="○"/>
            </a:pPr>
            <a:r>
              <a:rPr lang="en">
                <a:solidFill>
                  <a:srgbClr val="EE0000"/>
                </a:solidFill>
              </a:rPr>
              <a:t>Milk-V Pioneer Board (SG2042 Inside) in RISC-V Lab: BEFORE June 3, 2023</a:t>
            </a:r>
            <a:endParaRPr>
              <a:solidFill>
                <a:srgbClr val="EE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RISC-V CI Farm for GCC community - </a:t>
            </a:r>
            <a:r>
              <a:rPr lang="en">
                <a:solidFill>
                  <a:schemeClr val="dk1"/>
                </a:solidFill>
                <a:highlight>
                  <a:srgbClr val="FFFF00"/>
                </a:highlight>
              </a:rPr>
              <a:t>Near finished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6+ Debian, 6+ Ubuntu and openEuler. Deliver to GCC Community Before April, 21, 2023.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PLCT Lab is building a RISC-V Cluster - </a:t>
            </a:r>
            <a:r>
              <a:rPr lang="en">
                <a:highlight>
                  <a:srgbClr val="FFFF00"/>
                </a:highlight>
              </a:rPr>
              <a:t>Building RobinOS for it</a:t>
            </a:r>
            <a:r>
              <a:rPr lang="en"/>
              <a:t>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~1024 cores, </a:t>
            </a:r>
            <a:r>
              <a:rPr lang="en">
                <a:solidFill>
                  <a:srgbClr val="CCCCCC"/>
                </a:solidFill>
              </a:rPr>
              <a:t>Nezha/D1 board</a:t>
            </a:r>
            <a:r>
              <a:rPr lang="en"/>
              <a:t> -&gt; </a:t>
            </a:r>
            <a:r>
              <a:rPr lang="en">
                <a:solidFill>
                  <a:srgbClr val="0000FF"/>
                </a:solidFill>
              </a:rPr>
              <a:t>LM4A/TH1520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date to public (plan): </a:t>
            </a:r>
            <a:r>
              <a:rPr lang="en">
                <a:solidFill>
                  <a:schemeClr val="lt2"/>
                </a:solidFill>
              </a:rPr>
              <a:t>Dec 1, 2022</a:t>
            </a:r>
            <a:r>
              <a:rPr lang="en"/>
              <a:t>→ </a:t>
            </a:r>
            <a:r>
              <a:rPr lang="en">
                <a:solidFill>
                  <a:schemeClr val="lt2"/>
                </a:solidFill>
              </a:rPr>
              <a:t>Dec 31, 2022</a:t>
            </a:r>
            <a:r>
              <a:rPr lang="en"/>
              <a:t>→</a:t>
            </a:r>
            <a:r>
              <a:rPr lang="en">
                <a:solidFill>
                  <a:schemeClr val="lt2"/>
                </a:solidFill>
              </a:rPr>
              <a:t>April</a:t>
            </a:r>
            <a:r>
              <a:rPr lang="en"/>
              <a:t>→June 3, 2023?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ISCAS has a few more Unmatched board available! </a:t>
            </a:r>
            <a:r>
              <a:rPr lang="en">
                <a:solidFill>
                  <a:srgbClr val="EE0000"/>
                </a:solidFill>
              </a:rPr>
              <a:t>APPLY IT</a:t>
            </a:r>
            <a:r>
              <a:rPr lang="en"/>
              <a:t>!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100"/>
              <a:t>Free free to send PRs!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https://github.com/plctlab/riscv-lab-access/pulls</a:t>
            </a:r>
            <a:endParaRPr sz="1100"/>
          </a:p>
        </p:txBody>
      </p:sp>
      <p:sp>
        <p:nvSpPr>
          <p:cNvPr id="340" name="Google Shape;340;p51"/>
          <p:cNvSpPr txBox="1"/>
          <p:nvPr/>
        </p:nvSpPr>
        <p:spPr>
          <a:xfrm>
            <a:off x="6726813" y="4703625"/>
            <a:ext cx="1701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RISC-V Lab @ Hangzhou</a:t>
            </a:r>
            <a:endParaRPr sz="800"/>
          </a:p>
        </p:txBody>
      </p:sp>
      <p:sp>
        <p:nvSpPr>
          <p:cNvPr id="341" name="Google Shape;341;p51"/>
          <p:cNvSpPr txBox="1"/>
          <p:nvPr/>
        </p:nvSpPr>
        <p:spPr>
          <a:xfrm>
            <a:off x="1523625" y="2660575"/>
            <a:ext cx="6054000" cy="400200"/>
          </a:xfrm>
          <a:prstGeom prst="rect">
            <a:avLst/>
          </a:prstGeom>
          <a:solidFill>
            <a:srgbClr val="2FB4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REMOVE THE TEXT BOX IF YOU UPDATED THIS SLIDE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 txBox="1"/>
          <p:nvPr>
            <p:ph type="title"/>
          </p:nvPr>
        </p:nvSpPr>
        <p:spPr>
          <a:xfrm>
            <a:off x="311700" y="166300"/>
            <a:ext cx="85206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RISC-V Lab (Beijing): Up and Running! All developers are welcome!</a:t>
            </a:r>
            <a:endParaRPr sz="2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620"/>
              <a:t>Free free to send PRs! </a:t>
            </a:r>
            <a:r>
              <a:rPr lang="en" sz="1620" u="sng">
                <a:solidFill>
                  <a:schemeClr val="hlink"/>
                </a:solidFill>
                <a:hlinkClick r:id="rId3"/>
              </a:rPr>
              <a:t>https://github.com/plctlab/riscv-lab-access/pulls</a:t>
            </a:r>
            <a:endParaRPr sz="1620"/>
          </a:p>
        </p:txBody>
      </p:sp>
      <p:pic>
        <p:nvPicPr>
          <p:cNvPr id="347" name="Google Shape;34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1375" y="1017725"/>
            <a:ext cx="185092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2"/>
          <p:cNvPicPr preferRelativeResize="0"/>
          <p:nvPr/>
        </p:nvPicPr>
        <p:blipFill rotWithShape="1">
          <a:blip r:embed="rId5">
            <a:alphaModFix/>
          </a:blip>
          <a:srcRect b="0" l="0" r="0" t="21660"/>
          <a:stretch/>
        </p:blipFill>
        <p:spPr>
          <a:xfrm>
            <a:off x="311700" y="1017725"/>
            <a:ext cx="6505601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2"/>
          <p:cNvSpPr txBox="1"/>
          <p:nvPr/>
        </p:nvSpPr>
        <p:spPr>
          <a:xfrm>
            <a:off x="1523625" y="2660575"/>
            <a:ext cx="6054000" cy="400200"/>
          </a:xfrm>
          <a:prstGeom prst="rect">
            <a:avLst/>
          </a:prstGeom>
          <a:solidFill>
            <a:srgbClr val="2FB41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REMOVE THE TEXT BOX IF YOU UPDATED THIS SLIDE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36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RISC-V Developer Boards </a:t>
            </a:r>
            <a:endParaRPr b="1"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Initiative to get boards into the hands of open source developers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Blog post: </a:t>
            </a:r>
            <a:r>
              <a:rPr lang="en" u="sng">
                <a:solidFill>
                  <a:schemeClr val="hlink"/>
                </a:solidFill>
                <a:hlinkClick r:id="rId4"/>
              </a:rPr>
              <a:t>”Announcing RISC-V International’s Expanded Developer Boards Program”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Fill out the application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be RISC-V International </a:t>
            </a:r>
            <a:r>
              <a:rPr b="1" lang="en"/>
              <a:t>member</a:t>
            </a:r>
            <a:r>
              <a:rPr lang="en"/>
              <a:t> (or part of a member organization),</a:t>
            </a:r>
            <a:br>
              <a:rPr lang="en"/>
            </a:br>
            <a:r>
              <a:rPr lang="en"/>
              <a:t>but remember that </a:t>
            </a:r>
            <a:r>
              <a:rPr lang="en" u="sng">
                <a:solidFill>
                  <a:schemeClr val="hlink"/>
                </a:solidFill>
                <a:hlinkClick r:id="rId6"/>
              </a:rPr>
              <a:t>individuals can join RISC-V International</a:t>
            </a:r>
            <a:r>
              <a:rPr b="1" lang="en" u="sng">
                <a:solidFill>
                  <a:schemeClr val="hlink"/>
                </a:solidFill>
                <a:hlinkClick r:id="rId7"/>
              </a:rPr>
              <a:t> free of cost</a:t>
            </a:r>
            <a:endParaRPr b="1"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Explain why you are interested in RISC-V and what you plan to do with dev board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 improve your chances, don’t overestimate your hardware requirements like RAM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/>
          <p:nvPr/>
        </p:nvSpPr>
        <p:spPr>
          <a:xfrm>
            <a:off x="335752" y="41425"/>
            <a:ext cx="43452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329175" spcFirstLastPara="1" rIns="68550" wrap="square" tIns="68550">
            <a:noAutofit/>
          </a:bodyPr>
          <a:lstStyle/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</a:pPr>
            <a:r>
              <a:rPr b="1" lang="en" sz="21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BeagleV Family</a:t>
            </a:r>
            <a:r>
              <a:rPr b="1" i="0" lang="en" sz="2100" u="none" cap="none" strike="noStrike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2100" u="none" cap="none" strike="noStrike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708150" y="799050"/>
            <a:ext cx="8279700" cy="7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BeagleV-Ahead RISC-V computer from </a:t>
            </a:r>
            <a:endParaRPr b="1" sz="1850">
              <a:solidFill>
                <a:srgbClr val="FF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BeagleBoard.org available now under $150</a:t>
            </a:r>
            <a:endParaRPr b="1" sz="185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750" y="1831800"/>
            <a:ext cx="4436476" cy="27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0950" y="1834304"/>
            <a:ext cx="4436475" cy="2770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1019525" y="4743300"/>
            <a:ext cx="562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This is the main BeagleBoard documentation.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8">
            <a:alphaModFix/>
          </a:blip>
          <a:srcRect b="26654" l="8118" r="6067" t="23119"/>
          <a:stretch/>
        </p:blipFill>
        <p:spPr>
          <a:xfrm>
            <a:off x="335750" y="4743300"/>
            <a:ext cx="683776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9350" y="539392"/>
            <a:ext cx="1719675" cy="122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335752" y="41425"/>
            <a:ext cx="43452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50" lIns="329175" spcFirstLastPara="1" rIns="68550" wrap="square" tIns="68550">
            <a:noAutofit/>
          </a:bodyPr>
          <a:lstStyle/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0000"/>
              </a:buClr>
              <a:buSzPts val="700"/>
              <a:buFont typeface="Overpass SemiBold"/>
              <a:buNone/>
            </a:pPr>
            <a:r>
              <a:rPr b="1" lang="en" sz="21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Milk-V Family</a:t>
            </a:r>
            <a:r>
              <a:rPr b="1" i="0" lang="en" sz="2100" u="none" cap="none" strike="noStrike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endParaRPr b="1" i="0" sz="2100" u="none" cap="none" strike="noStrike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2" name="Google Shape;112;p21"/>
          <p:cNvSpPr txBox="1"/>
          <p:nvPr/>
        </p:nvSpPr>
        <p:spPr>
          <a:xfrm>
            <a:off x="654050" y="2653600"/>
            <a:ext cx="30000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FF0000"/>
                </a:solidFill>
                <a:highlight>
                  <a:srgbClr val="FFFFFF"/>
                </a:highlight>
              </a:rPr>
              <a:t>Pioneer[SG2042]</a:t>
            </a:r>
            <a:endParaRPr b="1" sz="185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654050" y="748600"/>
            <a:ext cx="30000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FF0000"/>
                </a:solidFill>
                <a:highlight>
                  <a:srgbClr val="FFFFFF"/>
                </a:highlight>
              </a:rPr>
              <a:t>Duo [CV1800B]</a:t>
            </a:r>
            <a:endParaRPr b="1" sz="185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472150" y="558621"/>
            <a:ext cx="1120774" cy="2656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 rotWithShape="1">
          <a:blip r:embed="rId4">
            <a:alphaModFix/>
          </a:blip>
          <a:srcRect b="5034" l="17960" r="16538" t="4573"/>
          <a:stretch/>
        </p:blipFill>
        <p:spPr>
          <a:xfrm>
            <a:off x="711000" y="3048450"/>
            <a:ext cx="2019302" cy="185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5225" y="958280"/>
            <a:ext cx="2563608" cy="18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5297025" y="857075"/>
            <a:ext cx="30000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FF0000"/>
                </a:solidFill>
                <a:highlight>
                  <a:srgbClr val="FFFFFF"/>
                </a:highlight>
              </a:rPr>
              <a:t>Mars [JH7110]</a:t>
            </a:r>
            <a:endParaRPr b="1" sz="185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118" name="Google Shape;118;p21"/>
          <p:cNvSpPr txBox="1"/>
          <p:nvPr/>
        </p:nvSpPr>
        <p:spPr>
          <a:xfrm>
            <a:off x="5297025" y="2941525"/>
            <a:ext cx="30000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rgbClr val="FF0000"/>
                </a:solidFill>
                <a:highlight>
                  <a:srgbClr val="FFFFFF"/>
                </a:highlight>
              </a:rPr>
              <a:t>Meles[TH1520]</a:t>
            </a:r>
            <a:endParaRPr b="1" sz="185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0125" y="3184325"/>
            <a:ext cx="2513799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/>
          <p:nvPr/>
        </p:nvSpPr>
        <p:spPr>
          <a:xfrm>
            <a:off x="6350995" y="2927616"/>
            <a:ext cx="2793300" cy="2219700"/>
          </a:xfrm>
          <a:prstGeom prst="rect">
            <a:avLst/>
          </a:prstGeom>
          <a:solidFill>
            <a:srgbClr val="FFFFFF">
              <a:alpha val="6391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453850" y="600050"/>
            <a:ext cx="4952400" cy="43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RPM packaging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</a:pPr>
            <a:r>
              <a:rPr lang="en" sz="1500"/>
              <a:t>Status: </a:t>
            </a:r>
            <a:r>
              <a:rPr b="1" lang="en" sz="1500"/>
              <a:t>Updating Fedora 38</a:t>
            </a:r>
            <a:endParaRPr sz="1500"/>
          </a:p>
          <a:p>
            <a:pPr indent="-292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500" u="sng">
                <a:solidFill>
                  <a:schemeClr val="dk1"/>
                </a:solidFill>
              </a:rPr>
              <a:t>20442/23064</a:t>
            </a:r>
            <a:r>
              <a:rPr lang="en" sz="1500" u="sng">
                <a:solidFill>
                  <a:schemeClr val="dk1"/>
                </a:solidFill>
              </a:rPr>
              <a:t> </a:t>
            </a:r>
            <a:r>
              <a:rPr lang="en" sz="1500" u="sng">
                <a:solidFill>
                  <a:srgbClr val="FF0000"/>
                </a:solidFill>
              </a:rPr>
              <a:t>[88.63%] </a:t>
            </a:r>
            <a:r>
              <a:rPr lang="en" sz="1500" u="sng">
                <a:solidFill>
                  <a:schemeClr val="dk1"/>
                </a:solidFill>
              </a:rPr>
              <a:t>srpm have been built.</a:t>
            </a:r>
            <a:endParaRPr sz="1500" u="sng"/>
          </a:p>
          <a:p>
            <a:pPr indent="-26035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Spin: Server/Workstation/Cloud</a:t>
            </a:r>
            <a:endParaRPr sz="1500"/>
          </a:p>
          <a:p>
            <a:pPr indent="-26035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WIP Spin: IoT/</a:t>
            </a:r>
            <a:r>
              <a:rPr b="1" lang="en" sz="1500"/>
              <a:t>CoreOS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[ONGING]</a:t>
            </a:r>
            <a:endParaRPr b="1" sz="1500"/>
          </a:p>
          <a:p>
            <a:pPr indent="-2159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 package version: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○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Toolchain</a:t>
            </a:r>
            <a:r>
              <a:rPr b="1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(up-to-date </a:t>
            </a:r>
            <a:r>
              <a:rPr b="1" lang="en">
                <a:solidFill>
                  <a:srgbClr val="00FF00"/>
                </a:solidFill>
              </a:rPr>
              <a:t>for F38</a:t>
            </a:r>
            <a:r>
              <a:rPr b="1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2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</a:pPr>
            <a:r>
              <a:rPr b="1" i="0" lang="en" sz="1400" u="none" cap="none" strike="noStrike">
                <a:solidFill>
                  <a:srgbClr val="000000"/>
                </a:solidFill>
              </a:rPr>
              <a:t>gcc-</a:t>
            </a:r>
            <a:r>
              <a:rPr b="1" lang="en"/>
              <a:t>13.1.1-4</a:t>
            </a:r>
            <a:r>
              <a:rPr b="1" i="0" lang="en" sz="1400" u="none" cap="none" strike="noStrike">
                <a:solidFill>
                  <a:srgbClr val="00FF00"/>
                </a:solidFill>
              </a:rPr>
              <a:t>[</a:t>
            </a:r>
            <a:r>
              <a:rPr b="1" lang="en">
                <a:solidFill>
                  <a:srgbClr val="00FF00"/>
                </a:solidFill>
              </a:rPr>
              <a:t>DONE</a:t>
            </a:r>
            <a:r>
              <a:rPr b="1" i="0" lang="en" sz="1400" u="none" cap="none" strike="noStrike">
                <a:solidFill>
                  <a:srgbClr val="00FF00"/>
                </a:solidFill>
              </a:rPr>
              <a:t>]</a:t>
            </a:r>
            <a:endParaRPr/>
          </a:p>
          <a:p>
            <a:pPr indent="-215900" lvl="2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</a:pPr>
            <a:r>
              <a:rPr lang="en"/>
              <a:t>glibc-2.37.4</a:t>
            </a:r>
            <a:r>
              <a:rPr lang="en">
                <a:solidFill>
                  <a:srgbClr val="00FF00"/>
                </a:solidFill>
              </a:rPr>
              <a:t>[DONE]</a:t>
            </a:r>
            <a:endParaRPr i="0" sz="1400" u="none" cap="none" strike="noStrike">
              <a:solidFill>
                <a:srgbClr val="00FF00"/>
              </a:solidFill>
            </a:endParaRPr>
          </a:p>
          <a:p>
            <a:pPr indent="-215900" lvl="2" marL="1028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○"/>
            </a:pPr>
            <a:r>
              <a:rPr i="0" lang="en" sz="1400" u="none" cap="none" strike="noStrike">
                <a:solidFill>
                  <a:srgbClr val="000000"/>
                </a:solidFill>
              </a:rPr>
              <a:t>Binutils </a:t>
            </a:r>
            <a:r>
              <a:rPr lang="en"/>
              <a:t>2.39-12</a:t>
            </a:r>
            <a:r>
              <a:rPr lang="en">
                <a:solidFill>
                  <a:srgbClr val="00FF00"/>
                </a:solidFill>
              </a:rPr>
              <a:t>[DONE]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>
                <a:solidFill>
                  <a:srgbClr val="000000"/>
                </a:solidFill>
              </a:rPr>
              <a:t>→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/>
              <a:t>2.40-10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[ONGING]</a:t>
            </a:r>
            <a:endParaRPr b="1"/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i="0" lang="en" u="none" cap="none" strike="noStrike">
                <a:solidFill>
                  <a:srgbClr val="000000"/>
                </a:solidFill>
              </a:rPr>
              <a:t>libffi-</a:t>
            </a:r>
            <a:r>
              <a:rPr lang="en"/>
              <a:t>3.4.4-2</a:t>
            </a:r>
            <a:r>
              <a:rPr i="0" lang="en" u="none" cap="none" strike="noStrike">
                <a:solidFill>
                  <a:srgbClr val="00FF00"/>
                </a:solidFill>
              </a:rPr>
              <a:t>(up-to-date)</a:t>
            </a:r>
            <a:endParaRPr i="0" u="none" cap="none" strike="noStrike">
              <a:solidFill>
                <a:srgbClr val="00FF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i="0" lang="en" u="none" cap="none" strike="noStrike">
                <a:solidFill>
                  <a:srgbClr val="000000"/>
                </a:solidFill>
              </a:rPr>
              <a:t>java-latest-openjdk-</a:t>
            </a:r>
            <a:r>
              <a:rPr lang="en"/>
              <a:t>19.0.2.0.7</a:t>
            </a:r>
            <a:r>
              <a:rPr b="1" lang="en">
                <a:solidFill>
                  <a:srgbClr val="000000"/>
                </a:solidFill>
              </a:rPr>
              <a:t>→20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FF0000"/>
                </a:solidFill>
              </a:rPr>
              <a:t>[ONGING]</a:t>
            </a:r>
            <a:endParaRPr i="0" u="none" cap="none" strike="noStrike">
              <a:solidFill>
                <a:srgbClr val="00FF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b="1" i="0" lang="en" u="none" cap="none" strike="noStrike">
                <a:solidFill>
                  <a:srgbClr val="000000"/>
                </a:solidFill>
              </a:rPr>
              <a:t>perl-</a:t>
            </a:r>
            <a:r>
              <a:rPr b="1" lang="en"/>
              <a:t>5.36.1-497</a:t>
            </a:r>
            <a:r>
              <a:rPr b="1" i="0" lang="en" u="none" cap="none" strike="noStrike">
                <a:solidFill>
                  <a:srgbClr val="00FF00"/>
                </a:solidFill>
              </a:rPr>
              <a:t>(up-to-date)</a:t>
            </a:r>
            <a:endParaRPr b="1" i="0" u="none" cap="none" strike="noStrike">
              <a:solidFill>
                <a:srgbClr val="00FF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b="1" i="0" lang="en" u="none" cap="none" strike="noStrike">
                <a:solidFill>
                  <a:srgbClr val="000000"/>
                </a:solidFill>
              </a:rPr>
              <a:t>Python </a:t>
            </a:r>
            <a:r>
              <a:rPr b="1" lang="en"/>
              <a:t>3.11.4-1</a:t>
            </a:r>
            <a:r>
              <a:rPr b="1" i="0" lang="en" u="none" cap="none" strike="noStrike">
                <a:solidFill>
                  <a:srgbClr val="00FF00"/>
                </a:solidFill>
              </a:rPr>
              <a:t>(up-to-date)</a:t>
            </a:r>
            <a:r>
              <a:rPr b="1" i="0" lang="en" u="none" cap="none" strike="noStrike">
                <a:solidFill>
                  <a:srgbClr val="000000"/>
                </a:solidFill>
              </a:rPr>
              <a:t> </a:t>
            </a:r>
            <a:r>
              <a:rPr lang="en">
                <a:solidFill>
                  <a:srgbClr val="000000"/>
                </a:solidFill>
              </a:rPr>
              <a:t>→ 3.12</a:t>
            </a:r>
            <a:endParaRPr i="0" u="none" cap="none" strike="noStrike">
              <a:solidFill>
                <a:srgbClr val="0000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Char char="○"/>
            </a:pPr>
            <a:r>
              <a:rPr b="1" i="0" lang="en" u="sng" cap="none" strike="noStrike">
                <a:solidFill>
                  <a:srgbClr val="000000"/>
                </a:solidFill>
              </a:rPr>
              <a:t>LLVM/Clang </a:t>
            </a:r>
            <a:r>
              <a:rPr b="1" lang="en" u="sng"/>
              <a:t>16.0.4</a:t>
            </a:r>
            <a:r>
              <a:rPr b="1" i="0" lang="en" u="sng" cap="none" strike="noStrike">
                <a:solidFill>
                  <a:srgbClr val="000000"/>
                </a:solidFill>
              </a:rPr>
              <a:t>-</a:t>
            </a:r>
            <a:r>
              <a:rPr b="1" lang="en" u="sng"/>
              <a:t>1</a:t>
            </a:r>
            <a:r>
              <a:rPr b="1" lang="en" u="sng">
                <a:solidFill>
                  <a:srgbClr val="00FF00"/>
                </a:solidFill>
              </a:rPr>
              <a:t>(up-to-date)</a:t>
            </a:r>
            <a:endParaRPr b="1" u="sng">
              <a:solidFill>
                <a:srgbClr val="000000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/>
              <a:t>golang-1.20.5-1</a:t>
            </a:r>
            <a:r>
              <a:rPr b="1" i="0" lang="en" u="none" cap="none" strike="noStrike">
                <a:solidFill>
                  <a:srgbClr val="00FF00"/>
                </a:solidFill>
              </a:rPr>
              <a:t>(up-to-date)</a:t>
            </a:r>
            <a:r>
              <a:rPr b="1" i="0" lang="en" u="none" cap="none" strike="noStrike">
                <a:solidFill>
                  <a:srgbClr val="00B050"/>
                </a:solidFill>
              </a:rPr>
              <a:t> </a:t>
            </a:r>
            <a:endParaRPr b="1" i="0" u="none" cap="none" strike="noStrike">
              <a:solidFill>
                <a:srgbClr val="274E13"/>
              </a:solidFill>
            </a:endParaRPr>
          </a:p>
          <a:p>
            <a:pPr indent="-254000" lvl="1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/>
              <a:t>rust-1.70.0-1</a:t>
            </a:r>
            <a:r>
              <a:rPr b="1" i="0" lang="en" u="none" cap="none" strike="noStrike">
                <a:solidFill>
                  <a:srgbClr val="00FF00"/>
                </a:solidFill>
              </a:rPr>
              <a:t>(up-to-date)</a:t>
            </a:r>
            <a:endParaRPr b="1" i="0" u="none" cap="none" strike="noStrike">
              <a:solidFill>
                <a:srgbClr val="000000"/>
              </a:solidFill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5028925" y="485525"/>
            <a:ext cx="4037100" cy="4690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200">
                <a:solidFill>
                  <a:schemeClr val="dk1"/>
                </a:solidFill>
              </a:rPr>
              <a:t>Desktop support: </a:t>
            </a:r>
            <a:endParaRPr b="1" sz="12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 sz="1100">
                <a:solidFill>
                  <a:srgbClr val="00FF00"/>
                </a:solidFill>
              </a:rPr>
              <a:t>DONE：</a:t>
            </a:r>
            <a:r>
              <a:rPr b="1" lang="en" sz="1100">
                <a:solidFill>
                  <a:schemeClr val="dk1"/>
                </a:solidFill>
              </a:rPr>
              <a:t>XFCE/LXDE/LXQT/GNOME/ Budgie/Cinnamon/Mate/Sugar/Sway/</a:t>
            </a:r>
            <a:r>
              <a:rPr b="1" lang="en" sz="1100">
                <a:solidFill>
                  <a:srgbClr val="00FF00"/>
                </a:solidFill>
              </a:rPr>
              <a:t>KDE</a:t>
            </a:r>
            <a:endParaRPr b="1" sz="1100">
              <a:solidFill>
                <a:srgbClr val="00FF00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 sz="1100">
                <a:solidFill>
                  <a:schemeClr val="accent4"/>
                </a:solidFill>
              </a:rPr>
              <a:t>Building：</a:t>
            </a:r>
            <a:r>
              <a:rPr lang="en" sz="1100">
                <a:solidFill>
                  <a:schemeClr val="dk1"/>
                </a:solidFill>
              </a:rPr>
              <a:t>Deepin</a:t>
            </a:r>
            <a:endParaRPr sz="1300"/>
          </a:p>
          <a:p>
            <a:pPr indent="-273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</a:pPr>
            <a:r>
              <a:rPr b="1" lang="en" sz="1300"/>
              <a:t>Key </a:t>
            </a:r>
            <a:r>
              <a:rPr b="1" lang="en" sz="1200">
                <a:solidFill>
                  <a:schemeClr val="dk1"/>
                </a:solidFill>
              </a:rPr>
              <a:t>Desktop </a:t>
            </a:r>
            <a:r>
              <a:rPr b="1" lang="en" sz="1300">
                <a:solidFill>
                  <a:srgbClr val="000000"/>
                </a:solidFill>
              </a:rPr>
              <a:t>App</a:t>
            </a:r>
            <a:endParaRPr b="1" sz="1300">
              <a:solidFill>
                <a:srgbClr val="FF0000"/>
              </a:solidFill>
            </a:endParaRPr>
          </a:p>
          <a:p>
            <a: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lang="en" sz="1300">
                <a:solidFill>
                  <a:srgbClr val="000000"/>
                </a:solidFill>
              </a:rPr>
              <a:t>firefox-11</a:t>
            </a:r>
            <a:r>
              <a:rPr b="1" lang="en" sz="1300"/>
              <a:t>5</a:t>
            </a:r>
            <a:r>
              <a:rPr b="1" lang="en" sz="1300">
                <a:solidFill>
                  <a:srgbClr val="000000"/>
                </a:solidFill>
              </a:rPr>
              <a:t>.0-</a:t>
            </a:r>
            <a:r>
              <a:rPr b="1" lang="en" sz="1300"/>
              <a:t>1</a:t>
            </a:r>
            <a:r>
              <a:rPr b="1" lang="en" sz="1300">
                <a:solidFill>
                  <a:srgbClr val="00FF00"/>
                </a:solidFill>
              </a:rPr>
              <a:t>[DONE]</a:t>
            </a:r>
            <a:endParaRPr b="1" sz="1200" u="sng">
              <a:solidFill>
                <a:srgbClr val="00FF00"/>
              </a:solidFill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Libreoffice 7.5.3.2-</a:t>
            </a:r>
            <a:r>
              <a:rPr lang="en" sz="1300"/>
              <a:t>2</a:t>
            </a:r>
            <a:r>
              <a:rPr lang="en" sz="1300">
                <a:solidFill>
                  <a:srgbClr val="00FF00"/>
                </a:solidFill>
              </a:rPr>
              <a:t>[DONE] </a:t>
            </a:r>
            <a:endParaRPr sz="1300">
              <a:solidFill>
                <a:srgbClr val="000000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</a:pPr>
            <a:r>
              <a:rPr b="1" lang="en" sz="1300"/>
              <a:t>Thunderbird </a:t>
            </a:r>
            <a:r>
              <a:rPr b="1" lang="en" sz="10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102.12.0</a:t>
            </a:r>
            <a:r>
              <a:rPr b="1" lang="en" sz="1300">
                <a:solidFill>
                  <a:srgbClr val="00FF00"/>
                </a:solidFill>
              </a:rPr>
              <a:t>[DONE] </a:t>
            </a:r>
            <a:endParaRPr b="1" sz="1300"/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○"/>
            </a:pPr>
            <a:r>
              <a:rPr lang="en" sz="1300">
                <a:solidFill>
                  <a:srgbClr val="000000"/>
                </a:solidFill>
              </a:rPr>
              <a:t>Chromium </a:t>
            </a:r>
            <a:r>
              <a:rPr lang="en" sz="1300">
                <a:solidFill>
                  <a:srgbClr val="FF0000"/>
                </a:solidFill>
              </a:rPr>
              <a:t>[ONGOING]</a:t>
            </a:r>
            <a:endParaRPr sz="1300">
              <a:solidFill>
                <a:srgbClr val="FF0000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b="1" lang="en" sz="1200">
                <a:solidFill>
                  <a:srgbClr val="000000"/>
                </a:solidFill>
              </a:rPr>
              <a:t>Image : </a:t>
            </a:r>
            <a:endParaRPr sz="1200">
              <a:solidFill>
                <a:srgbClr val="00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  <a:highlight>
                  <a:schemeClr val="lt1"/>
                </a:highlight>
              </a:rPr>
              <a:t>Sophgo SG2042 EVB/</a:t>
            </a:r>
            <a:r>
              <a:rPr lang="en" sz="1200" u="sng">
                <a:solidFill>
                  <a:schemeClr val="hlink"/>
                </a:solidFill>
                <a:highlight>
                  <a:schemeClr val="lt1"/>
                </a:highlight>
                <a:hlinkClick r:id="rId3"/>
              </a:rPr>
              <a:t>Milk-V</a:t>
            </a:r>
            <a:r>
              <a:rPr lang="en" sz="1300">
                <a:solidFill>
                  <a:srgbClr val="00FF00"/>
                </a:solidFill>
                <a:highlight>
                  <a:schemeClr val="lt1"/>
                </a:highlight>
              </a:rPr>
              <a:t>[DONE]</a:t>
            </a:r>
            <a:endParaRPr sz="1300">
              <a:solidFill>
                <a:srgbClr val="00FF00"/>
              </a:solidFill>
              <a:highlight>
                <a:schemeClr val="lt1"/>
              </a:highlight>
            </a:endParaRPr>
          </a:p>
          <a:p>
            <a:pPr indent="-3111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Char char="○"/>
            </a:pPr>
            <a:r>
              <a:rPr b="1" lang="en" sz="1300">
                <a:solidFill>
                  <a:srgbClr val="FF0000"/>
                </a:solidFill>
                <a:highlight>
                  <a:schemeClr val="lt1"/>
                </a:highlight>
              </a:rPr>
              <a:t>zsbl→</a:t>
            </a:r>
            <a:r>
              <a:rPr b="1" lang="en" sz="1300" u="sng">
                <a:solidFill>
                  <a:srgbClr val="FF0000"/>
                </a:solidFill>
                <a:highlight>
                  <a:schemeClr val="lt1"/>
                </a:highlight>
              </a:rPr>
              <a:t>opensbi-&gt;edk2</a:t>
            </a:r>
            <a:r>
              <a:rPr b="1" lang="en" sz="1300">
                <a:solidFill>
                  <a:srgbClr val="FF0000"/>
                </a:solidFill>
                <a:highlight>
                  <a:schemeClr val="lt1"/>
                </a:highlight>
              </a:rPr>
              <a:t>→GRUB→Fedora</a:t>
            </a:r>
            <a:endParaRPr b="1" sz="1300">
              <a:solidFill>
                <a:srgbClr val="FF0000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  <a:highlight>
                  <a:schemeClr val="lt1"/>
                </a:highlight>
              </a:rPr>
              <a:t>TH1520 BeagleV/</a:t>
            </a:r>
            <a:r>
              <a:rPr lang="en" sz="1200" u="sng">
                <a:solidFill>
                  <a:srgbClr val="000000"/>
                </a:solidFill>
                <a:highlight>
                  <a:schemeClr val="lt1"/>
                </a:highlight>
              </a:rPr>
              <a:t>LPi4A</a:t>
            </a:r>
            <a:r>
              <a:rPr lang="en" sz="1200">
                <a:solidFill>
                  <a:srgbClr val="000000"/>
                </a:solidFill>
                <a:highlight>
                  <a:schemeClr val="lt1"/>
                </a:highlight>
              </a:rPr>
              <a:t>/</a:t>
            </a:r>
            <a:r>
              <a:rPr lang="en" sz="1200">
                <a:highlight>
                  <a:schemeClr val="lt1"/>
                </a:highlight>
              </a:rPr>
              <a:t>***</a:t>
            </a:r>
            <a:r>
              <a:rPr lang="en" sz="1300">
                <a:solidFill>
                  <a:srgbClr val="00FF00"/>
                </a:solidFill>
                <a:highlight>
                  <a:schemeClr val="lt1"/>
                </a:highlight>
              </a:rPr>
              <a:t>[DONE]</a:t>
            </a:r>
            <a:endParaRPr sz="12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StarFive JH7110 boards</a:t>
            </a:r>
            <a:r>
              <a:rPr lang="en" sz="1300">
                <a:solidFill>
                  <a:srgbClr val="FF0000"/>
                </a:solidFill>
              </a:rPr>
              <a:t>[ONGOING]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b="1" lang="en" sz="1200">
                <a:solidFill>
                  <a:srgbClr val="000000"/>
                </a:solidFill>
              </a:rPr>
              <a:t>ROS/ROS2 upgrad</a:t>
            </a:r>
            <a:r>
              <a:rPr b="1" lang="en" sz="1200"/>
              <a:t>ed</a:t>
            </a:r>
            <a:r>
              <a:rPr b="1" lang="en" sz="1200">
                <a:solidFill>
                  <a:srgbClr val="000000"/>
                </a:solidFill>
              </a:rPr>
              <a:t> to F38</a:t>
            </a:r>
            <a:endParaRPr b="1" sz="1200">
              <a:solidFill>
                <a:srgbClr val="000000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</a:pPr>
            <a:r>
              <a:rPr b="1" lang="en" sz="1200"/>
              <a:t>ROS2 packaging is </a:t>
            </a:r>
            <a:r>
              <a:rPr b="1" lang="en" sz="1200">
                <a:solidFill>
                  <a:srgbClr val="FF0000"/>
                </a:solidFill>
              </a:rPr>
              <a:t>ongoing</a:t>
            </a:r>
            <a:endParaRPr b="1" sz="1100">
              <a:solidFill>
                <a:srgbClr val="FF0000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</a:pPr>
            <a:r>
              <a:rPr b="1" lang="en" sz="1100"/>
              <a:t>function testing:</a:t>
            </a:r>
            <a:endParaRPr b="1"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</a:pPr>
            <a:r>
              <a:rPr lang="en" sz="1100"/>
              <a:t>Podman</a:t>
            </a:r>
            <a:r>
              <a:rPr lang="en" sz="1100">
                <a:solidFill>
                  <a:srgbClr val="00FF00"/>
                </a:solidFill>
              </a:rPr>
              <a:t>[pass]，</a:t>
            </a:r>
            <a:r>
              <a:rPr lang="en" sz="1100">
                <a:solidFill>
                  <a:schemeClr val="dk1"/>
                </a:solidFill>
              </a:rPr>
              <a:t>Image：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fedora-rv64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</a:pPr>
            <a:r>
              <a:rPr lang="en" sz="1100"/>
              <a:t>Ceph</a:t>
            </a:r>
            <a:r>
              <a:rPr lang="en" sz="1100">
                <a:solidFill>
                  <a:srgbClr val="00FF00"/>
                </a:solidFill>
              </a:rPr>
              <a:t>[pass]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</a:pPr>
            <a:r>
              <a:rPr lang="en" sz="1100" u="sng"/>
              <a:t>K8s</a:t>
            </a:r>
            <a:r>
              <a:rPr lang="en" sz="1100" u="sng">
                <a:solidFill>
                  <a:srgbClr val="00FF00"/>
                </a:solidFill>
              </a:rPr>
              <a:t> [pass][tested by Sophgo]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7" name="Google Shape;127;p22"/>
          <p:cNvSpPr txBox="1"/>
          <p:nvPr>
            <p:ph type="title"/>
          </p:nvPr>
        </p:nvSpPr>
        <p:spPr>
          <a:xfrm>
            <a:off x="73025" y="2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Fedora for RISC-V status update（20230713）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Fedora 38 KDE desktop on Milk-V</a:t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83" y="572700"/>
            <a:ext cx="8121227" cy="45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453850" y="600050"/>
            <a:ext cx="8483700" cy="28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Create a new bootstrap framework, target on multi-arch rpm-based Linux distro bootstrap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https://github.com/fedora-riscv/bootstrap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Download srpm automatically by a given list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https://github.com/fedora-riscv/srpm-get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Automated build script using yaml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https://github.com/fedora-riscv/rpm-builder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 the documents for this bootstrap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https://github.com/fedora-riscv/bootstrap-development-log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https://github.com/fedora-riscv/rpmbuild-fedora-log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current status of bootstrap: stage4 building rpm for minimal rootfs，135/146[92%]。</a:t>
            </a:r>
            <a:endParaRPr/>
          </a:p>
        </p:txBody>
      </p:sp>
      <p:sp>
        <p:nvSpPr>
          <p:cNvPr id="139" name="Google Shape;139;p24"/>
          <p:cNvSpPr txBox="1"/>
          <p:nvPr/>
        </p:nvSpPr>
        <p:spPr>
          <a:xfrm>
            <a:off x="3846150" y="3591025"/>
            <a:ext cx="2357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Stage2: minimal rootfs (with make)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140" name="Google Shape;140;p24"/>
          <p:cNvSpPr/>
          <p:nvPr/>
        </p:nvSpPr>
        <p:spPr>
          <a:xfrm>
            <a:off x="3453200" y="3684925"/>
            <a:ext cx="365100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/>
        </p:nvSpPr>
        <p:spPr>
          <a:xfrm>
            <a:off x="6608900" y="3482700"/>
            <a:ext cx="2357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Stage3: </a:t>
            </a:r>
            <a:r>
              <a:rPr b="1" lang="en">
                <a:solidFill>
                  <a:srgbClr val="FF0000"/>
                </a:solidFill>
              </a:rPr>
              <a:t>native</a:t>
            </a:r>
            <a:r>
              <a:rPr b="1" lang="en">
                <a:solidFill>
                  <a:srgbClr val="00B050"/>
                </a:solidFill>
              </a:rPr>
              <a:t> build</a:t>
            </a:r>
            <a:endParaRPr b="1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packging tools: rpmbuild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142" name="Google Shape;142;p24"/>
          <p:cNvSpPr/>
          <p:nvPr/>
        </p:nvSpPr>
        <p:spPr>
          <a:xfrm>
            <a:off x="6231700" y="3684925"/>
            <a:ext cx="435300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>
            <a:off x="7515750" y="4098825"/>
            <a:ext cx="232200" cy="340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 txBox="1"/>
          <p:nvPr/>
        </p:nvSpPr>
        <p:spPr>
          <a:xfrm>
            <a:off x="6771425" y="4367275"/>
            <a:ext cx="22632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Stage4: (rpm installed)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</a:rPr>
              <a:t>minimal rootfs </a:t>
            </a:r>
            <a:endParaRPr b="1">
              <a:solidFill>
                <a:srgbClr val="FF9900"/>
              </a:solidFill>
            </a:endParaRPr>
          </a:p>
        </p:txBody>
      </p:sp>
      <p:sp>
        <p:nvSpPr>
          <p:cNvPr id="145" name="Google Shape;145;p24"/>
          <p:cNvSpPr txBox="1"/>
          <p:nvPr/>
        </p:nvSpPr>
        <p:spPr>
          <a:xfrm>
            <a:off x="453850" y="3591025"/>
            <a:ext cx="30000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B050"/>
                </a:solidFill>
              </a:rPr>
              <a:t>Stage1: Native toolchain build</a:t>
            </a:r>
            <a:endParaRPr b="1">
              <a:solidFill>
                <a:srgbClr val="00B050"/>
              </a:solidFill>
            </a:endParaRPr>
          </a:p>
        </p:txBody>
      </p:sp>
      <p:sp>
        <p:nvSpPr>
          <p:cNvPr id="146" name="Google Shape;146;p24"/>
          <p:cNvSpPr/>
          <p:nvPr/>
        </p:nvSpPr>
        <p:spPr>
          <a:xfrm>
            <a:off x="6414525" y="4563125"/>
            <a:ext cx="365100" cy="212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47" name="Google Shape;147;p24"/>
          <p:cNvSpPr txBox="1"/>
          <p:nvPr/>
        </p:nvSpPr>
        <p:spPr>
          <a:xfrm>
            <a:off x="3818312" y="4474975"/>
            <a:ext cx="27213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Stage5: koji rpm builder rpms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515075" y="4469225"/>
            <a:ext cx="30714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80000"/>
                </a:solidFill>
              </a:rPr>
              <a:t>Stage6: koji Image builder rpms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149" name="Google Shape;149;p24"/>
          <p:cNvSpPr/>
          <p:nvPr/>
        </p:nvSpPr>
        <p:spPr>
          <a:xfrm>
            <a:off x="3453325" y="4568875"/>
            <a:ext cx="365100" cy="212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356975" y="3460575"/>
            <a:ext cx="5791800" cy="906600"/>
          </a:xfrm>
          <a:prstGeom prst="roundRect">
            <a:avLst>
              <a:gd fmla="val 16667" name="adj"/>
            </a:avLst>
          </a:prstGeom>
          <a:solidFill>
            <a:srgbClr val="FFFFFF">
              <a:alpha val="0"/>
            </a:srgbClr>
          </a:solidFill>
          <a:ln cap="flat" cmpd="sng" w="9525">
            <a:solidFill>
              <a:srgbClr val="00FF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Cross</a:t>
            </a:r>
            <a:r>
              <a:rPr lang="en"/>
              <a:t> build</a:t>
            </a:r>
            <a:endParaRPr/>
          </a:p>
        </p:txBody>
      </p:sp>
      <p:sp>
        <p:nvSpPr>
          <p:cNvPr id="151" name="Google Shape;151;p24"/>
          <p:cNvSpPr txBox="1"/>
          <p:nvPr>
            <p:ph type="title"/>
          </p:nvPr>
        </p:nvSpPr>
        <p:spPr>
          <a:xfrm>
            <a:off x="73025" y="27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Fedora for RV32 （20230713）</a:t>
            </a:r>
            <a:endParaRPr/>
          </a:p>
        </p:txBody>
      </p:sp>
      <p:sp>
        <p:nvSpPr>
          <p:cNvPr id="152" name="Google Shape;152;p24"/>
          <p:cNvSpPr txBox="1"/>
          <p:nvPr/>
        </p:nvSpPr>
        <p:spPr>
          <a:xfrm>
            <a:off x="6895775" y="944500"/>
            <a:ext cx="2014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8"/>
              </a:rPr>
              <a:t>rpm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9"/>
              </a:rPr>
              <a:t>gmp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10"/>
              </a:rPr>
              <a:t>annobin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